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sldIdLst>
    <p:sldId id="343" r:id="rId5"/>
    <p:sldId id="337" r:id="rId6"/>
    <p:sldId id="344" r:id="rId7"/>
    <p:sldId id="345" r:id="rId8"/>
    <p:sldId id="346" r:id="rId9"/>
    <p:sldId id="347" r:id="rId10"/>
    <p:sldId id="348" r:id="rId11"/>
    <p:sldId id="349" r:id="rId12"/>
    <p:sldId id="350" r:id="rId13"/>
    <p:sldId id="351"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6C18"/>
    <a:srgbClr val="E78D00"/>
    <a:srgbClr val="4866B7"/>
    <a:srgbClr val="703FA0"/>
    <a:srgbClr val="AD2B2A"/>
    <a:srgbClr val="03BAFD"/>
    <a:srgbClr val="41B65D"/>
    <a:srgbClr val="9E814A"/>
    <a:srgbClr val="4867B7"/>
    <a:srgbClr val="2D46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77616" autoAdjust="0"/>
  </p:normalViewPr>
  <p:slideViewPr>
    <p:cSldViewPr snapToGrid="0">
      <p:cViewPr varScale="1">
        <p:scale>
          <a:sx n="32" d="100"/>
          <a:sy n="32" d="100"/>
        </p:scale>
        <p:origin x="1848" y="53"/>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Good afternoon. </a:t>
            </a:r>
            <a:r>
              <a:rPr lang="en-US" sz="2200" b="0" i="0" dirty="0">
                <a:effectLst/>
                <a:latin typeface="Helvetica Neue"/>
                <a:ea typeface="Helvetica Neue"/>
                <a:cs typeface="Helvetica Neue"/>
                <a:sym typeface="Helvetica Neue"/>
              </a:rPr>
              <a:t>Today, we will discuss how a closed-loop Augmented Cognition framework—utilizing non-intrusive physiological and behavioral sensors—can dynamically adapt crew station interfaces in military ground vehicles to manage the complex cognitive demands of supervising highly automated systems.</a:t>
            </a:r>
            <a:endParaRPr lang="en-US" dirty="0"/>
          </a:p>
        </p:txBody>
      </p:sp>
    </p:spTree>
    <p:extLst>
      <p:ext uri="{BB962C8B-B14F-4D97-AF65-F5344CB8AC3E}">
        <p14:creationId xmlns:p14="http://schemas.microsoft.com/office/powerpoint/2010/main" val="375355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First, the motivation.</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As autonomy-enabled capabilities in navigation, threat detection, and mission planning mature, they show significant potential for enhancing lethality and survivability. However, this evolution has fundamentally altered the operator's role, shifting them from a direct manual controller to more of a supervisory monitor.</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r>
              <a:rPr lang="en-US" dirty="0"/>
              <a:t>A common misconception is that automation simply reduces cognitive workload. In practice, automation changes the nature of tasks performed and often redistributes workload, introducing distinct cognitive challenges.  As illustrated in the operational vignette on the right, the modern battlefield is increasingly becoming an environment where operators must supervise a complex, heterogeneous network of assets—including unmanned ground and aerial systems. Managing these distributed elements in operational conditions creates a highly demanding multi-tasking environment.</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r>
              <a:rPr lang="en-US" dirty="0"/>
              <a:t>This transition often results in three primary issues:</a:t>
            </a:r>
          </a:p>
          <a:p>
            <a:endParaRPr lang="en-US" dirty="0"/>
          </a:p>
          <a:p>
            <a:r>
              <a:rPr lang="en-US" dirty="0"/>
              <a:t>First, as autonomous agents and intelligent sensors outnumber crew members, the objective to scale the agent-to-soldier ratio requires continuous multi-source data processing, which generally leads to the elevation of cognitive load.</a:t>
            </a:r>
          </a:p>
          <a:p>
            <a:endParaRPr lang="en-US" dirty="0"/>
          </a:p>
          <a:p>
            <a:r>
              <a:rPr lang="en-US" dirty="0"/>
              <a:t>Second, operators often experience the 'out-of-the-loop' problem. Because they are removed from active control, their situational awareness degrades, compromising their ability to perceive environmental elements, comprehend their significance, and project future states.</a:t>
            </a:r>
          </a:p>
          <a:p>
            <a:endParaRPr lang="en-US" dirty="0"/>
          </a:p>
          <a:p>
            <a:r>
              <a:rPr lang="en-US" dirty="0"/>
              <a:t>Third, this passive monitoring structure degrades vigilance over extended durations, resulting in delayed response times and higher error susceptibility when automated systems fail.</a:t>
            </a:r>
          </a:p>
        </p:txBody>
      </p:sp>
    </p:spTree>
    <p:extLst>
      <p:ext uri="{BB962C8B-B14F-4D97-AF65-F5344CB8AC3E}">
        <p14:creationId xmlns:p14="http://schemas.microsoft.com/office/powerpoint/2010/main" val="2143815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 mitigate the cognitive bottlenecks inherent in supervising multiple autonomous assets, we propose leveraging an Augmented Cognition—or </a:t>
            </a:r>
            <a:r>
              <a:rPr lang="en-US" dirty="0" err="1"/>
              <a:t>AugCog</a:t>
            </a:r>
            <a:r>
              <a:rPr lang="en-US" dirty="0"/>
              <a:t>—framework within future crew stations.</a:t>
            </a:r>
          </a:p>
          <a:p>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Originally conceptualized under early DARPA initiatives, </a:t>
            </a:r>
            <a:r>
              <a:rPr lang="en-US" dirty="0" err="1"/>
              <a:t>AugCog</a:t>
            </a:r>
            <a:r>
              <a:rPr lang="en-US" dirty="0"/>
              <a:t> is a closed-loop human-system architecture designed to monitor the operator's real-time cognitive state. By integrating passive, non-intrusive physiological and behavioral sensors, the system continuously estimates key cognitive metrics, including workload, attentional tunneling, and fatigue, to drive adaptations that minimize cognitive bottlenecks.  For example, if the operator's visual-spatial processing channels are saturated, the system can defer non-critical visual alerts or transition them to an auditory channel.  Again, the goal is to optimize human-machine interaction to prevent cognitive overload and maintain robust situational awareness.</a:t>
            </a:r>
          </a:p>
        </p:txBody>
      </p:sp>
    </p:spTree>
    <p:extLst>
      <p:ext uri="{BB962C8B-B14F-4D97-AF65-F5344CB8AC3E}">
        <p14:creationId xmlns:p14="http://schemas.microsoft.com/office/powerpoint/2010/main" val="1943183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approach is grounded in three well-established theories and models.</a:t>
            </a:r>
          </a:p>
          <a:p>
            <a:endParaRPr lang="en-US" dirty="0"/>
          </a:p>
          <a:p>
            <a:r>
              <a:rPr lang="en-US" dirty="0"/>
              <a:t>First, Wickens' Multiple Resource Theory states that human information processing draws on semi-independent mental resource pools differentiated by processing stage, sensory modality, and coding channel. When concurrent task demands compete for the same resource pool, performance degrades. MRT provides us with a framework for guiding how adaptive interfaces could redirect information to underutilized sensory channels.</a:t>
            </a:r>
          </a:p>
          <a:p>
            <a:endParaRPr lang="en-US" dirty="0"/>
          </a:p>
          <a:p>
            <a:r>
              <a:rPr lang="en-US" dirty="0"/>
              <a:t>Second, Endsley’s three-level Situation Awareness model—which defines SA through perception, comprehension, and projection—addresses the critical 'out-of-the-loop' problem.  In highly automated systems, operators transition into a passive monitoring state. This inherently degrades vigilance and increases the time required to intervene during automation failures.  We propose that part of this can be mitigated by utilizing eye-tracking and physiological sensors to detect indicators of declining SA—such as gaze dispersion or altered blink rates—before situational awareness is catastrophically degraded.</a:t>
            </a:r>
          </a:p>
          <a:p>
            <a:endParaRPr lang="en-US" dirty="0"/>
          </a:p>
          <a:p>
            <a:r>
              <a:rPr lang="en-US" dirty="0"/>
              <a:t>Finally, </a:t>
            </a:r>
            <a:r>
              <a:rPr lang="en-US" dirty="0" err="1"/>
              <a:t>Blascovich's</a:t>
            </a:r>
            <a:r>
              <a:rPr lang="en-US" dirty="0"/>
              <a:t> Biopsychosocial Model of Challenge and Threat extends these paradigms. In high-demand operational environments, the human cognitive system rapidly performs a dual-appraisal process. Operators evaluate task difficulty and risk—the demand appraisal—while simultaneously assessing their capability to cope—the resource appraisal.  The ratio between these two appraisals dictates the operator's physiological state. A 'challenge' state occurs when perceived resources meet or exceed demands, whereas a 'threat' state occurs when demands outstrip resources. Empirical research across high-stakes domains shows that individuals exhibiting a physiological challenge profile consistently maintain superior attentional control and execute fewer errors under pressure. Because these states yield distinct cardiovascular signatures, an </a:t>
            </a:r>
            <a:r>
              <a:rPr lang="en-US" dirty="0" err="1"/>
              <a:t>AugCog</a:t>
            </a:r>
            <a:r>
              <a:rPr lang="en-US" dirty="0"/>
              <a:t> framework can monitor whether the operator’s stress is likely to facilitate peak performance or actively degrade functioning, enabling precise, closed-loop interface adaptation.</a:t>
            </a:r>
          </a:p>
          <a:p>
            <a:endParaRPr lang="en-US" dirty="0"/>
          </a:p>
          <a:p>
            <a:r>
              <a:rPr lang="en-US" dirty="0"/>
              <a:t>I will now turn it over to Chris, who will go over some promising non-intrusive, sensing modalities, as well as future work and research.</a:t>
            </a:r>
          </a:p>
          <a:p>
            <a:endParaRPr lang="en-US" dirty="0"/>
          </a:p>
          <a:p>
            <a:endParaRPr lang="en-US" dirty="0"/>
          </a:p>
        </p:txBody>
      </p:sp>
    </p:spTree>
    <p:extLst>
      <p:ext uri="{BB962C8B-B14F-4D97-AF65-F5344CB8AC3E}">
        <p14:creationId xmlns:p14="http://schemas.microsoft.com/office/powerpoint/2010/main" val="3618282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Thank you, Kayla.  Over the next two slides, I will outline six passive, nonintrusive sensing modalities that, we believe, show promise for implementation in future crew station designs.  The first three are shown here. </a:t>
            </a:r>
          </a:p>
          <a:p>
            <a:endParaRPr lang="en-US" dirty="0"/>
          </a:p>
          <a:p>
            <a:r>
              <a:rPr lang="en-US" dirty="0"/>
              <a:t>The first one - Remote Photoplethysmography, or </a:t>
            </a:r>
            <a:r>
              <a:rPr lang="en-US" dirty="0" err="1"/>
              <a:t>rPPG</a:t>
            </a:r>
            <a:r>
              <a:rPr lang="en-US" dirty="0"/>
              <a:t> -estimates blood volume pulse signals directly from video of the face. It does this by detecting subtle skin color variations associated with the light-absorption properties of fluctuating subsurface blood flow. Unlike contact-based pulse oximetry, </a:t>
            </a:r>
            <a:r>
              <a:rPr lang="en-US" dirty="0" err="1"/>
              <a:t>rPPG</a:t>
            </a:r>
            <a:r>
              <a:rPr lang="en-US" dirty="0"/>
              <a:t> require only standard RGB or near-infrared cameras.</a:t>
            </a:r>
          </a:p>
          <a:p>
            <a:endParaRPr lang="en-US" dirty="0"/>
          </a:p>
          <a:p>
            <a:r>
              <a:rPr lang="en-US" dirty="0"/>
              <a:t>Notably, vehicle vibrations and face-obscuring protective gear pose some engineering challenges when deployed within a military ground vehicle context. To mitigate these, particularly in low-light or closed-hatch environments, we recommend utilizing near-infrared cameras. Also, using acceleration data to calculate, isolate, and subtract motion noise from the raw optical </a:t>
            </a:r>
            <a:r>
              <a:rPr lang="en-US" dirty="0" err="1"/>
              <a:t>rPPG</a:t>
            </a:r>
            <a:r>
              <a:rPr lang="en-US" dirty="0"/>
              <a:t> signal has successfully been used in higher-vibration scenarios.  </a:t>
            </a:r>
          </a:p>
          <a:p>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Second, facial thermography uses compact, uncooled thermal imagers to produce a spatial temperature map. Under high stress or cognitive workload, the sympathetic nervous system triggers peripheral vasoconstriction, which diverts blood flow from the face. This results in a measurable temperature drop in the nasal and nose-tip regions.  One thing to consider, however, is that n</a:t>
            </a:r>
            <a:r>
              <a:rPr lang="en-US" sz="2200" b="0" i="0" u="none" strike="noStrike" baseline="0" dirty="0">
                <a:latin typeface="Helvetica Neue"/>
                <a:ea typeface="Helvetica Neue"/>
                <a:cs typeface="Helvetica Neue"/>
                <a:sym typeface="Helvetica Neue"/>
              </a:rPr>
              <a:t>oise from outside factors, such as ambient and crew body temperature, can create a complex background against which facial temperature variations must be discriminated. As such, when implementing this inside a vehicle crew station, regular calibration and background subtraction algorithms are needed for reliable measurement.</a:t>
            </a:r>
          </a:p>
          <a:p>
            <a:pPr marL="0" marR="0" lvl="0" indent="0" defTabSz="457200" eaLnBrk="1" fontAlgn="auto" latinLnBrk="0" hangingPunct="1">
              <a:lnSpc>
                <a:spcPct val="117999"/>
              </a:lnSpc>
              <a:spcBef>
                <a:spcPts val="0"/>
              </a:spcBef>
              <a:spcAft>
                <a:spcPts val="0"/>
              </a:spcAft>
              <a:buClrTx/>
              <a:buSzTx/>
              <a:buFontTx/>
              <a:buNone/>
              <a:tabLst/>
              <a:defRPr/>
            </a:pPr>
            <a:endParaRPr lang="en-US" sz="2200" b="0" i="0" u="none" strike="noStrike" baseline="0" dirty="0">
              <a:latin typeface="Helvetica Neue"/>
              <a:sym typeface="Helvetica Neue"/>
            </a:endParaRPr>
          </a:p>
          <a:p>
            <a:r>
              <a:rPr lang="en-US" dirty="0"/>
              <a:t>Finally, our third modality is eye tracking and pupillometry. Fixation locations, blink rates, and visual scan patterns serve as well-established, passive indicators of attention allocation and cognitive engagement. Modern eye-tracking hardware can now be integrated unobtrusively directly into the primary crew station display bezel.</a:t>
            </a:r>
          </a:p>
          <a:p>
            <a:endParaRPr lang="en-US" dirty="0"/>
          </a:p>
          <a:p>
            <a:r>
              <a:rPr lang="en-US" dirty="0"/>
              <a:t>Pupil diameter changes also add a complementary dimension. It is established that the task-evoked pupillary response is a robust index of mental effort, with pupil dilation scaling monotonically with task difficulty across a wide range of operational contexts. </a:t>
            </a:r>
          </a:p>
          <a:p>
            <a:endParaRPr lang="en-US" dirty="0"/>
          </a:p>
          <a:p>
            <a:r>
              <a:rPr lang="en-US" dirty="0"/>
              <a:t>Within the context of a military ground vehicle, real-time gaze and pupil metrics could serve as direct inputs to cognitive state estimators, which could then detect critical safety boundaries—such as attentional narrowing, degraded situational awareness, or impending cognitive overload.</a:t>
            </a:r>
          </a:p>
          <a:p>
            <a:endParaRPr lang="en-US" dirty="0"/>
          </a:p>
        </p:txBody>
      </p:sp>
    </p:spTree>
    <p:extLst>
      <p:ext uri="{BB962C8B-B14F-4D97-AF65-F5344CB8AC3E}">
        <p14:creationId xmlns:p14="http://schemas.microsoft.com/office/powerpoint/2010/main" val="700818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Moving on to our last three modalities:</a:t>
            </a:r>
          </a:p>
          <a:p>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EEG is often considered the gold standard because it’s a direct measure of neural activity.  However, historically, EEG has been operationally prohibitive due to the need for conductive gels and extensive setup times.  That, however, has changed with the introduction new headsets in the market that use dry-electrodes.  You could feasibly embed these dry-electrode sensors directly into the operator’s tactical communications headset to acquire gel-free brainwave signals.  Now, these type of headsets collect a limited number of channels – usually about 12 – but that’s usually enough to estimate changes in power spectral density within the alpha and theta frequency bands, which are well-established indicators of cognitive workload.</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Next, something that Kayla and I have been exploring extensively in recent years is the use of facial muscle movement data as an input for cognitive state estimators.  Using the Facial Action Coding System, or FACS, we classify facial muscle movements into distinct Action Units, or </a:t>
            </a:r>
            <a:r>
              <a:rPr lang="en-US" dirty="0" err="1"/>
              <a:t>AUs.</a:t>
            </a:r>
            <a:r>
              <a:rPr lang="en-US" dirty="0"/>
              <a:t>  The intensity of these AUs can be calculated in real-time using computer vision and deep learning models.  The advantage of this is that this technique doesn’t require a lot - it can be implemented using small, display-mounted cameras as sensors.  You can also collect a smaller subset of AUs – such those associated with concentration and task demand – and still get good estimations.   </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r>
              <a:rPr lang="en-US" dirty="0"/>
              <a:t>Finally, elastic electrodermal activity, or EDA, measures changes in skin conductance to index sympathetic nervous system activity, arousal, and acute stress.  Now, traditionally, EDA was measured by securing a sensor to your hand, but there are some recent demonstrations of flexible, textile-based EDA sensors – for example, sleeves configured directly onto a steering wheel, joystick or yoke controller. This configuration enables continuous, passive monitoring during standard control tasks, providing early detection of things like acute stress spikes.</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r>
              <a:rPr lang="en-US" dirty="0"/>
              <a:t> </a:t>
            </a:r>
          </a:p>
        </p:txBody>
      </p:sp>
    </p:spTree>
    <p:extLst>
      <p:ext uri="{BB962C8B-B14F-4D97-AF65-F5344CB8AC3E}">
        <p14:creationId xmlns:p14="http://schemas.microsoft.com/office/powerpoint/2010/main" val="2078397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slide puts everything together from the last two slides into one conceptual crew station.  The key point is that no single sensor provides a perfect picture.  All are prone to various degrees of noise and artifacts, so fusing these modalities with behavioral data is a good way to provide context for user interface adaption.     </a:t>
            </a:r>
          </a:p>
        </p:txBody>
      </p:sp>
    </p:spTree>
    <p:extLst>
      <p:ext uri="{BB962C8B-B14F-4D97-AF65-F5344CB8AC3E}">
        <p14:creationId xmlns:p14="http://schemas.microsoft.com/office/powerpoint/2010/main" val="1203458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for future work:</a:t>
            </a:r>
          </a:p>
          <a:p>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Most of what we presented today is new and emerging, so there’s not a lot of field data yet to validate system performance in naturalistic settings.  As such, there’s a great need for validation studies that assess sensor and algorithmic resilience under the environmental complexities, physical vibrations, and stress profiles of actual field missions.  </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Second, most cognitive estimators leverage one or two modalities, but more work is needed in figuring out how best to fuse multimodal biometric data, in a way that isolates distinct sources of environmental noise and resolves conflicting sensor inputs in real time</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Third, further work is required to integrate these cognitive state estimators with closed-loop adaptive autonomy systems.  There are some broader adaption strategies that have been proposed, such as changing information density within the user interface or cueing the operator to different areas of the screen – but more work is needed to figure out the best way to adaptive the system based on these cognitive state inputs.  </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Finally, there’s a need to design ruggedized prototypes with more of these non-intrusive sensing modalities incorporated – such as a ruggedized tactical communications headset with dry-electrode EEG or a ruggedized controller sleeve with EDA measurement.  The sooner we can get field-grade sensors and equipment with Soldiers, the faster we’ll be able to refine this approach. </a:t>
            </a:r>
          </a:p>
          <a:p>
            <a:endParaRPr lang="en-US" dirty="0"/>
          </a:p>
        </p:txBody>
      </p:sp>
    </p:spTree>
    <p:extLst>
      <p:ext uri="{BB962C8B-B14F-4D97-AF65-F5344CB8AC3E}">
        <p14:creationId xmlns:p14="http://schemas.microsoft.com/office/powerpoint/2010/main" val="3707730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37402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pplied Artificial Intelligence">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E78D0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1978640" y="457200"/>
            <a:ext cx="1198626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APPLIED ARTIFICIAL INTELLIGENCE</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433756" y="1519092"/>
            <a:ext cx="21141958" cy="10965254"/>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433755" y="238931"/>
            <a:ext cx="14674947" cy="1280160"/>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pplied Artificial Intelligence B">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832080" y="457200"/>
            <a:ext cx="1113282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E78D00"/>
                </a:solidFill>
                <a:latin typeface="Arial" panose="020B0604020202020204" pitchFamily="34" charset="0"/>
                <a:ea typeface="Roboto Black" panose="02000000000000000000" pitchFamily="2" charset="0"/>
                <a:cs typeface="Arial" panose="020B0604020202020204" pitchFamily="34" charset="0"/>
              </a:rPr>
              <a:t>APPLIED ARTIFICIAL INTELLIGENCE</a:t>
            </a:r>
            <a:endParaRPr lang="en-US" sz="4200" b="1" i="0" spc="200" baseline="0" dirty="0">
              <a:solidFill>
                <a:srgbClr val="E78D00"/>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ybersecurity">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076C18"/>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1978640" y="457200"/>
            <a:ext cx="1198626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CYBERSECURITY</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59640784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ybersecurity B">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832080" y="457200"/>
            <a:ext cx="1113282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76C18"/>
                </a:solidFill>
                <a:latin typeface="Arial" panose="020B0604020202020204" pitchFamily="34" charset="0"/>
                <a:ea typeface="Roboto Black" panose="02000000000000000000" pitchFamily="2" charset="0"/>
                <a:cs typeface="Arial" panose="020B0604020202020204" pitchFamily="34" charset="0"/>
              </a:rPr>
              <a:t>CYBERSECURITY</a:t>
            </a:r>
            <a:endParaRPr lang="en-US" sz="4200" b="1" i="0" spc="200" baseline="0" dirty="0">
              <a:solidFill>
                <a:srgbClr val="076C18"/>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17205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0347367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513102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7" r:id="rId3"/>
    <p:sldLayoutId id="2147483718" r:id="rId4"/>
    <p:sldLayoutId id="2147483715" r:id="rId5"/>
    <p:sldLayoutId id="2147483716" r:id="rId6"/>
    <p:sldLayoutId id="2147483710" r:id="rId7"/>
    <p:sldLayoutId id="2147483704" r:id="rId8"/>
    <p:sldLayoutId id="2147483711" r:id="rId9"/>
    <p:sldLayoutId id="2147483705" r:id="rId10"/>
    <p:sldLayoutId id="2147483712" r:id="rId11"/>
    <p:sldLayoutId id="2147483706" r:id="rId12"/>
    <p:sldLayoutId id="2147483713" r:id="rId13"/>
    <p:sldLayoutId id="2147483707" r:id="rId14"/>
    <p:sldLayoutId id="2147483714" r:id="rId15"/>
    <p:sldLayoutId id="2147483708" r:id="rId16"/>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mailto:Kayla.l.Riegner.civ@army.mil" TargetMode="External"/><Relationship Id="rId2" Type="http://schemas.openxmlformats.org/officeDocument/2006/relationships/image" Target="../media/image15.jpeg"/><Relationship Id="rId1" Type="http://schemas.openxmlformats.org/officeDocument/2006/relationships/slideLayout" Target="../slideLayouts/slideLayout14.xml"/><Relationship Id="rId4" Type="http://schemas.openxmlformats.org/officeDocument/2006/relationships/hyperlink" Target="mailto:christopher.m.mikulski.civ@army.mi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3" Type="http://schemas.microsoft.com/office/2007/relationships/media" Target="../media/media2.mp4"/><Relationship Id="rId7" Type="http://schemas.openxmlformats.org/officeDocument/2006/relationships/image" Target="../media/image6.png"/><Relationship Id="rId12" Type="http://schemas.openxmlformats.org/officeDocument/2006/relationships/hyperlink" Target="https://www.youtube.com/shorts/WAvmxSjwBcM" TargetMode="Externa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notesSlide" Target="../notesSlides/notesSlide5.xml"/><Relationship Id="rId11" Type="http://schemas.openxmlformats.org/officeDocument/2006/relationships/image" Target="../media/image9.jpeg"/><Relationship Id="rId5" Type="http://schemas.openxmlformats.org/officeDocument/2006/relationships/slideLayout" Target="../slideLayouts/slideLayout14.xml"/><Relationship Id="rId10" Type="http://schemas.openxmlformats.org/officeDocument/2006/relationships/image" Target="../media/image8.jpeg"/><Relationship Id="rId4" Type="http://schemas.openxmlformats.org/officeDocument/2006/relationships/video" Target="../media/media2.mp4"/><Relationship Id="rId9" Type="http://schemas.openxmlformats.org/officeDocument/2006/relationships/hyperlink" Target="https://doi.org/10.4236/jbbs.2024.142006" TargetMode="External"/><Relationship Id="rId14" Type="http://schemas.openxmlformats.org/officeDocument/2006/relationships/hyperlink" Target="https://www.youtube.com/watch?v=D_KYv7pXAvQ"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4.mp4"/><Relationship Id="rId7" Type="http://schemas.openxmlformats.org/officeDocument/2006/relationships/hyperlink" Target="https://www.youtube.com/watch?v=a2b_vD45iSs" TargetMode="External"/><Relationship Id="rId12" Type="http://schemas.openxmlformats.org/officeDocument/2006/relationships/image" Target="../media/image13.pn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notesSlide" Target="../notesSlides/notesSlide6.xml"/><Relationship Id="rId11" Type="http://schemas.openxmlformats.org/officeDocument/2006/relationships/image" Target="../media/image10.png"/><Relationship Id="rId5" Type="http://schemas.openxmlformats.org/officeDocument/2006/relationships/slideLayout" Target="../slideLayouts/slideLayout14.xml"/><Relationship Id="rId10" Type="http://schemas.openxmlformats.org/officeDocument/2006/relationships/hyperlink" Target="https://www.youtube.com/watch?v=SrIiXTCXK2Y" TargetMode="External"/><Relationship Id="rId4" Type="http://schemas.openxmlformats.org/officeDocument/2006/relationships/video" Target="../media/media4.mp4"/><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1981200" y="8337176"/>
            <a:ext cx="19594513" cy="2136860"/>
          </a:xfrm>
        </p:spPr>
        <p:txBody>
          <a:bodyPr/>
          <a:lstStyle/>
          <a:p>
            <a:r>
              <a:rPr lang="en-US" dirty="0"/>
              <a:t>Kayla L. Riegner, Ph.D.</a:t>
            </a:r>
          </a:p>
          <a:p>
            <a:r>
              <a:rPr lang="en-US" dirty="0"/>
              <a:t>Christopher Mikulski</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p:txBody>
          <a:bodyPr/>
          <a:lstStyle/>
          <a:p>
            <a:r>
              <a:rPr lang="en-US" dirty="0"/>
              <a:t>Perspectives on Augmented Cognition Implementation in Military Ground Vehicle Crew Stations</a:t>
            </a:r>
          </a:p>
        </p:txBody>
      </p:sp>
      <p:sp>
        <p:nvSpPr>
          <p:cNvPr id="4" name="Text Placeholder 1">
            <a:extLst>
              <a:ext uri="{FF2B5EF4-FFF2-40B4-BE49-F238E27FC236}">
                <a16:creationId xmlns:a16="http://schemas.microsoft.com/office/drawing/2014/main" id="{57ED65B7-5682-B4D9-C7F9-2554E9553092}"/>
              </a:ext>
            </a:extLst>
          </p:cNvPr>
          <p:cNvSpPr txBox="1">
            <a:spLocks/>
          </p:cNvSpPr>
          <p:nvPr/>
        </p:nvSpPr>
        <p:spPr>
          <a:xfrm>
            <a:off x="452316" y="11139052"/>
            <a:ext cx="10665957" cy="73672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latin typeface="Arial" panose="020B0604020202020204" pitchFamily="34" charset="0"/>
                <a:cs typeface="Arial" panose="020B0604020202020204" pitchFamily="34" charset="0"/>
              </a:rPr>
              <a:t>DISTRIBUTION STATEMENT A. </a:t>
            </a:r>
          </a:p>
          <a:p>
            <a:r>
              <a:rPr lang="en-US" sz="2400" dirty="0">
                <a:latin typeface="Arial" panose="020B0604020202020204" pitchFamily="34" charset="0"/>
                <a:cs typeface="Arial" panose="020B0604020202020204" pitchFamily="34" charset="0"/>
              </a:rPr>
              <a:t>Approved for public release; distribution is unlimited. OPSEC </a:t>
            </a:r>
            <a:r>
              <a:rPr lang="en-US" sz="2400">
                <a:latin typeface="Arial" panose="020B0604020202020204" pitchFamily="34" charset="0"/>
                <a:cs typeface="Arial" panose="020B0604020202020204" pitchFamily="34" charset="0"/>
              </a:rPr>
              <a:t># 10924</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53111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755D58-6D93-FAC0-BD15-658C9A381B43}"/>
              </a:ext>
            </a:extLst>
          </p:cNvPr>
          <p:cNvSpPr>
            <a:spLocks noGrp="1"/>
          </p:cNvSpPr>
          <p:nvPr>
            <p:ph type="body" sz="quarter" idx="11"/>
          </p:nvPr>
        </p:nvSpPr>
        <p:spPr>
          <a:xfrm>
            <a:off x="433756" y="238932"/>
            <a:ext cx="14674947" cy="1280160"/>
          </a:xfrm>
        </p:spPr>
        <p:txBody>
          <a:bodyPr/>
          <a:lstStyle/>
          <a:p>
            <a:r>
              <a:rPr lang="en-US" dirty="0"/>
              <a:t>Question &amp; Answer</a:t>
            </a:r>
          </a:p>
        </p:txBody>
      </p:sp>
      <p:pic>
        <p:nvPicPr>
          <p:cNvPr id="5" name="Picture 4" descr="Wooden blocks with question marks">
            <a:extLst>
              <a:ext uri="{FF2B5EF4-FFF2-40B4-BE49-F238E27FC236}">
                <a16:creationId xmlns:a16="http://schemas.microsoft.com/office/drawing/2014/main" id="{7A83575A-5E5E-9B9A-F497-1EFA2CA3D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31388" y="2735729"/>
            <a:ext cx="12366812" cy="8244541"/>
          </a:xfrm>
          <a:prstGeom prst="rect">
            <a:avLst/>
          </a:prstGeom>
        </p:spPr>
      </p:pic>
      <p:sp>
        <p:nvSpPr>
          <p:cNvPr id="6" name="Text Placeholder 1">
            <a:extLst>
              <a:ext uri="{FF2B5EF4-FFF2-40B4-BE49-F238E27FC236}">
                <a16:creationId xmlns:a16="http://schemas.microsoft.com/office/drawing/2014/main" id="{F5A970DD-7AF4-0AF6-5150-300FAE054EA6}"/>
              </a:ext>
            </a:extLst>
          </p:cNvPr>
          <p:cNvSpPr>
            <a:spLocks noGrp="1"/>
          </p:cNvSpPr>
          <p:nvPr>
            <p:ph type="body" sz="quarter" idx="10"/>
          </p:nvPr>
        </p:nvSpPr>
        <p:spPr>
          <a:xfrm>
            <a:off x="433756" y="1519092"/>
            <a:ext cx="10521115" cy="10965254"/>
          </a:xfrm>
        </p:spPr>
        <p:txBody>
          <a:bodyPr/>
          <a:lstStyle/>
          <a:p>
            <a:endParaRPr lang="en-US" dirty="0"/>
          </a:p>
          <a:p>
            <a:endParaRPr lang="en-US" dirty="0"/>
          </a:p>
          <a:p>
            <a:endParaRPr lang="en-US" dirty="0"/>
          </a:p>
          <a:p>
            <a:r>
              <a:rPr lang="en-US" dirty="0"/>
              <a:t>Contact Information:</a:t>
            </a:r>
          </a:p>
          <a:p>
            <a:endParaRPr lang="en-US" dirty="0"/>
          </a:p>
          <a:p>
            <a:r>
              <a:rPr lang="en-US" dirty="0"/>
              <a:t>Kayla L. Riegner, </a:t>
            </a:r>
            <a:r>
              <a:rPr lang="en-US" dirty="0" err="1"/>
              <a:t>Ph.D</a:t>
            </a:r>
            <a:endParaRPr lang="en-US" dirty="0"/>
          </a:p>
          <a:p>
            <a:r>
              <a:rPr lang="en-US" dirty="0">
                <a:hlinkClick r:id="rId3"/>
              </a:rPr>
              <a:t>kayla.l.riegner.civ@army.mil</a:t>
            </a:r>
            <a:endParaRPr lang="en-US" dirty="0"/>
          </a:p>
          <a:p>
            <a:endParaRPr lang="en-US" dirty="0"/>
          </a:p>
          <a:p>
            <a:r>
              <a:rPr lang="en-US" dirty="0"/>
              <a:t>Christopher Mikulski</a:t>
            </a:r>
          </a:p>
          <a:p>
            <a:r>
              <a:rPr lang="en-US" dirty="0">
                <a:hlinkClick r:id="rId4"/>
              </a:rPr>
              <a:t>christopher.m.mikulski.civ@army.mil</a:t>
            </a:r>
            <a:endParaRPr lang="en-US" dirty="0"/>
          </a:p>
          <a:p>
            <a:endParaRPr lang="en-US" dirty="0"/>
          </a:p>
          <a:p>
            <a:pPr marL="685800" indent="-685800">
              <a:buFont typeface="Arial" panose="020B0604020202020204" pitchFamily="34" charset="0"/>
              <a:buChar char="•"/>
            </a:pPr>
            <a:endParaRPr lang="en-US" dirty="0"/>
          </a:p>
          <a:p>
            <a:pPr marL="685800" indent="-685800">
              <a:buFont typeface="Arial" panose="020B0604020202020204" pitchFamily="34" charset="0"/>
              <a:buChar char="•"/>
            </a:pPr>
            <a:endParaRPr lang="en-US" dirty="0"/>
          </a:p>
        </p:txBody>
      </p:sp>
    </p:spTree>
    <p:extLst>
      <p:ext uri="{BB962C8B-B14F-4D97-AF65-F5344CB8AC3E}">
        <p14:creationId xmlns:p14="http://schemas.microsoft.com/office/powerpoint/2010/main" val="237271893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9B7E9E-82B4-42DD-5E2F-0F7E3560E9ED}"/>
              </a:ext>
            </a:extLst>
          </p:cNvPr>
          <p:cNvSpPr>
            <a:spLocks noGrp="1"/>
          </p:cNvSpPr>
          <p:nvPr>
            <p:ph type="body" sz="quarter" idx="10"/>
          </p:nvPr>
        </p:nvSpPr>
        <p:spPr>
          <a:xfrm>
            <a:off x="433756" y="1519092"/>
            <a:ext cx="23516488" cy="10965254"/>
          </a:xfrm>
        </p:spPr>
        <p:txBody>
          <a:bodyPr/>
          <a:lstStyle/>
          <a:p>
            <a:pPr marL="685800" indent="-685800">
              <a:buFont typeface="Arial" panose="020B0604020202020204" pitchFamily="34" charset="0"/>
              <a:buChar char="•"/>
            </a:pPr>
            <a:endParaRPr lang="en-US" sz="4400" dirty="0"/>
          </a:p>
          <a:p>
            <a:pPr marL="685800" indent="-685800">
              <a:buFont typeface="Arial" panose="020B0604020202020204" pitchFamily="34" charset="0"/>
              <a:buChar char="•"/>
            </a:pPr>
            <a:r>
              <a:rPr lang="en-US" sz="4400" dirty="0"/>
              <a:t>Military ground vehicles are transitioning from manual to highly automated systems.</a:t>
            </a:r>
          </a:p>
          <a:p>
            <a:pPr marL="685800" indent="-685800">
              <a:buFont typeface="Arial" panose="020B0604020202020204" pitchFamily="34" charset="0"/>
              <a:buChar char="•"/>
            </a:pPr>
            <a:endParaRPr lang="en-US" sz="4400" dirty="0"/>
          </a:p>
          <a:p>
            <a:pPr marL="685800" indent="-685800">
              <a:buFont typeface="Arial" panose="020B0604020202020204" pitchFamily="34" charset="0"/>
              <a:buChar char="•"/>
            </a:pPr>
            <a:r>
              <a:rPr lang="en-US" sz="4400" dirty="0"/>
              <a:t>This shifts the operator’s role from direct controller to supervisory monitor.</a:t>
            </a:r>
          </a:p>
          <a:p>
            <a:pPr marL="685800" indent="-685800">
              <a:buFont typeface="Arial" panose="020B0604020202020204" pitchFamily="34" charset="0"/>
              <a:buChar char="•"/>
            </a:pPr>
            <a:endParaRPr lang="en-US" sz="4400" dirty="0"/>
          </a:p>
          <a:p>
            <a:pPr marL="685800" indent="-685800">
              <a:buFont typeface="Arial" panose="020B0604020202020204" pitchFamily="34" charset="0"/>
              <a:buChar char="•"/>
            </a:pPr>
            <a:r>
              <a:rPr lang="en-US" sz="4400" b="1" dirty="0"/>
              <a:t>Problem</a:t>
            </a:r>
            <a:r>
              <a:rPr lang="en-US" sz="4400" dirty="0"/>
              <a:t>:  Automation doesn’t just reduce workload; it redistributes it, creating new challenges:</a:t>
            </a:r>
          </a:p>
          <a:p>
            <a:pPr marL="685800" indent="-685800">
              <a:buFont typeface="Arial" panose="020B0604020202020204" pitchFamily="34" charset="0"/>
              <a:buChar char="•"/>
            </a:pPr>
            <a:endParaRPr lang="en-US" sz="4400" dirty="0"/>
          </a:p>
          <a:p>
            <a:r>
              <a:rPr lang="en-US" sz="4400" dirty="0"/>
              <a:t>		1. Increased cognitive load from supervisory </a:t>
            </a:r>
          </a:p>
          <a:p>
            <a:r>
              <a:rPr lang="en-US" sz="4400" dirty="0"/>
              <a:t>		monitoring</a:t>
            </a:r>
          </a:p>
          <a:p>
            <a:r>
              <a:rPr lang="en-US" sz="4400" dirty="0"/>
              <a:t>		</a:t>
            </a:r>
          </a:p>
          <a:p>
            <a:r>
              <a:rPr lang="en-US" sz="4400" dirty="0"/>
              <a:t>		2. Difficulty maintaining situational </a:t>
            </a:r>
          </a:p>
          <a:p>
            <a:r>
              <a:rPr lang="en-US" sz="4400" dirty="0"/>
              <a:t>		awareness (the “out-of-loop” problem)</a:t>
            </a:r>
          </a:p>
          <a:p>
            <a:r>
              <a:rPr lang="en-US" sz="4400" dirty="0"/>
              <a:t>		</a:t>
            </a:r>
          </a:p>
          <a:p>
            <a:r>
              <a:rPr lang="en-US" sz="4400" dirty="0"/>
              <a:t>		3. Risk of degraded vigilance and slow 				</a:t>
            </a:r>
          </a:p>
          <a:p>
            <a:r>
              <a:rPr lang="en-US" sz="4400" dirty="0"/>
              <a:t>		response to automation failures. </a:t>
            </a:r>
          </a:p>
          <a:p>
            <a:pPr marL="685800" lvl="3" indent="-685800">
              <a:buFont typeface="Arial" panose="020B0604020202020204" pitchFamily="34" charset="0"/>
              <a:buChar char="•"/>
            </a:pPr>
            <a:endParaRPr lang="en-US" dirty="0"/>
          </a:p>
          <a:p>
            <a:pPr marL="685800" lvl="5" indent="-68580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C3636CD9-0FA8-5CF2-12AF-312AD1F5ADAF}"/>
              </a:ext>
            </a:extLst>
          </p:cNvPr>
          <p:cNvSpPr>
            <a:spLocks noGrp="1"/>
          </p:cNvSpPr>
          <p:nvPr>
            <p:ph type="body" sz="quarter" idx="11"/>
          </p:nvPr>
        </p:nvSpPr>
        <p:spPr/>
        <p:txBody>
          <a:bodyPr/>
          <a:lstStyle/>
          <a:p>
            <a:r>
              <a:rPr lang="en-US" dirty="0"/>
              <a:t>Introduction &amp; Motivation</a:t>
            </a:r>
          </a:p>
        </p:txBody>
      </p:sp>
      <p:pic>
        <p:nvPicPr>
          <p:cNvPr id="5" name="Picture 4">
            <a:extLst>
              <a:ext uri="{FF2B5EF4-FFF2-40B4-BE49-F238E27FC236}">
                <a16:creationId xmlns:a16="http://schemas.microsoft.com/office/drawing/2014/main" id="{00764DE7-37F3-26E4-5853-0681C1F6641C}"/>
              </a:ext>
            </a:extLst>
          </p:cNvPr>
          <p:cNvPicPr>
            <a:picLocks noChangeAspect="1"/>
          </p:cNvPicPr>
          <p:nvPr/>
        </p:nvPicPr>
        <p:blipFill>
          <a:blip r:embed="rId3"/>
          <a:stretch>
            <a:fillRect/>
          </a:stretch>
        </p:blipFill>
        <p:spPr>
          <a:xfrm>
            <a:off x="13179428" y="6381075"/>
            <a:ext cx="10917702" cy="5815833"/>
          </a:xfrm>
          <a:prstGeom prst="rect">
            <a:avLst/>
          </a:prstGeom>
          <a:ln>
            <a:noFill/>
          </a:ln>
          <a:effectLst>
            <a:softEdge rad="112500"/>
          </a:effectLst>
        </p:spPr>
      </p:pic>
    </p:spTree>
    <p:extLst>
      <p:ext uri="{BB962C8B-B14F-4D97-AF65-F5344CB8AC3E}">
        <p14:creationId xmlns:p14="http://schemas.microsoft.com/office/powerpoint/2010/main" val="100972849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7C7528-7C10-1209-C725-8526B2D2515C}"/>
              </a:ext>
            </a:extLst>
          </p:cNvPr>
          <p:cNvSpPr>
            <a:spLocks noGrp="1"/>
          </p:cNvSpPr>
          <p:nvPr>
            <p:ph type="body" sz="quarter" idx="10"/>
          </p:nvPr>
        </p:nvSpPr>
        <p:spPr>
          <a:xfrm>
            <a:off x="433756" y="1519092"/>
            <a:ext cx="12923656" cy="10965254"/>
          </a:xfrm>
        </p:spPr>
        <p:txBody>
          <a:bodyPr/>
          <a:lstStyle/>
          <a:p>
            <a:endParaRPr lang="en-US" b="1" dirty="0"/>
          </a:p>
          <a:p>
            <a:r>
              <a:rPr lang="en-US" b="1" dirty="0"/>
              <a:t>What is AugCog?</a:t>
            </a:r>
            <a:r>
              <a:rPr lang="en-US" dirty="0"/>
              <a:t>  A closed-loop framework that uses real-time physiological and behavioral data to assess an operator’s cognitive state.</a:t>
            </a:r>
          </a:p>
          <a:p>
            <a:endParaRPr lang="en-US" dirty="0"/>
          </a:p>
          <a:p>
            <a:r>
              <a:rPr lang="en-US" b="1" dirty="0"/>
              <a:t>How it works</a:t>
            </a:r>
            <a:r>
              <a:rPr lang="en-US" dirty="0"/>
              <a:t>:  The systems dynamically adapts its user interface and level of automation in response to the operator’s state.</a:t>
            </a:r>
          </a:p>
          <a:p>
            <a:endParaRPr lang="en-US" dirty="0"/>
          </a:p>
          <a:p>
            <a:r>
              <a:rPr lang="en-US" b="1" dirty="0"/>
              <a:t>Goal</a:t>
            </a:r>
            <a:r>
              <a:rPr lang="en-US" dirty="0"/>
              <a:t>:  To optimize human-machine interaction, prevent cognitive overload, and improve overall performance and mission readiness.</a:t>
            </a:r>
          </a:p>
        </p:txBody>
      </p:sp>
      <p:sp>
        <p:nvSpPr>
          <p:cNvPr id="3" name="Text Placeholder 2">
            <a:extLst>
              <a:ext uri="{FF2B5EF4-FFF2-40B4-BE49-F238E27FC236}">
                <a16:creationId xmlns:a16="http://schemas.microsoft.com/office/drawing/2014/main" id="{066EBAC6-BD27-72BC-2DCE-887DF785B878}"/>
              </a:ext>
            </a:extLst>
          </p:cNvPr>
          <p:cNvSpPr>
            <a:spLocks noGrp="1"/>
          </p:cNvSpPr>
          <p:nvPr>
            <p:ph type="body" sz="quarter" idx="11"/>
          </p:nvPr>
        </p:nvSpPr>
        <p:spPr/>
        <p:txBody>
          <a:bodyPr/>
          <a:lstStyle/>
          <a:p>
            <a:r>
              <a:rPr lang="en-US" dirty="0"/>
              <a:t>Augmented Cognition (AugCog)</a:t>
            </a:r>
          </a:p>
        </p:txBody>
      </p:sp>
      <p:pic>
        <p:nvPicPr>
          <p:cNvPr id="2050" name="Picture 2" descr="Army at work on high-tech gear, new rifle, to give Soldiers winning edge in  close combat | Article | The United States Army">
            <a:extLst>
              <a:ext uri="{FF2B5EF4-FFF2-40B4-BE49-F238E27FC236}">
                <a16:creationId xmlns:a16="http://schemas.microsoft.com/office/drawing/2014/main" id="{831399FC-2B3E-EF62-20B0-21E57AEA8E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99241" y="1638300"/>
            <a:ext cx="9525000" cy="1043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01137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BAF2AD-596B-087E-CAAF-E111B56F8A9B}"/>
              </a:ext>
            </a:extLst>
          </p:cNvPr>
          <p:cNvSpPr>
            <a:spLocks noGrp="1"/>
          </p:cNvSpPr>
          <p:nvPr>
            <p:ph type="body" sz="quarter" idx="10"/>
          </p:nvPr>
        </p:nvSpPr>
        <p:spPr/>
        <p:txBody>
          <a:bodyPr/>
          <a:lstStyle/>
          <a:p>
            <a:r>
              <a:rPr lang="en-US" dirty="0"/>
              <a:t>This approach is grounded in three well-established theories and models.</a:t>
            </a:r>
          </a:p>
        </p:txBody>
      </p:sp>
      <p:sp>
        <p:nvSpPr>
          <p:cNvPr id="3" name="Text Placeholder 2">
            <a:extLst>
              <a:ext uri="{FF2B5EF4-FFF2-40B4-BE49-F238E27FC236}">
                <a16:creationId xmlns:a16="http://schemas.microsoft.com/office/drawing/2014/main" id="{F4993FF6-09F7-E5A6-D718-DBD46141A03C}"/>
              </a:ext>
            </a:extLst>
          </p:cNvPr>
          <p:cNvSpPr>
            <a:spLocks noGrp="1"/>
          </p:cNvSpPr>
          <p:nvPr>
            <p:ph type="body" sz="quarter" idx="11"/>
          </p:nvPr>
        </p:nvSpPr>
        <p:spPr/>
        <p:txBody>
          <a:bodyPr/>
          <a:lstStyle/>
          <a:p>
            <a:r>
              <a:rPr lang="en-US" dirty="0"/>
              <a:t>Theoretical Foundations</a:t>
            </a:r>
          </a:p>
        </p:txBody>
      </p:sp>
      <p:graphicFrame>
        <p:nvGraphicFramePr>
          <p:cNvPr id="5" name="Table 4">
            <a:extLst>
              <a:ext uri="{FF2B5EF4-FFF2-40B4-BE49-F238E27FC236}">
                <a16:creationId xmlns:a16="http://schemas.microsoft.com/office/drawing/2014/main" id="{991FE129-F9F2-CE25-3AAF-9EB99C178D50}"/>
              </a:ext>
            </a:extLst>
          </p:cNvPr>
          <p:cNvGraphicFramePr>
            <a:graphicFrameLocks noGrp="1"/>
          </p:cNvGraphicFramePr>
          <p:nvPr>
            <p:extLst>
              <p:ext uri="{D42A27DB-BD31-4B8C-83A1-F6EECF244321}">
                <p14:modId xmlns:p14="http://schemas.microsoft.com/office/powerpoint/2010/main" val="2900471542"/>
              </p:ext>
            </p:extLst>
          </p:nvPr>
        </p:nvGraphicFramePr>
        <p:xfrm>
          <a:off x="3386229" y="3055603"/>
          <a:ext cx="16256001" cy="7765938"/>
        </p:xfrm>
        <a:graphic>
          <a:graphicData uri="http://schemas.openxmlformats.org/drawingml/2006/table">
            <a:tbl>
              <a:tblPr firstRow="1" bandRow="1">
                <a:tableStyleId>{5940675A-B579-460E-94D1-54222C63F5DA}</a:tableStyleId>
              </a:tblPr>
              <a:tblGrid>
                <a:gridCol w="5418667">
                  <a:extLst>
                    <a:ext uri="{9D8B030D-6E8A-4147-A177-3AD203B41FA5}">
                      <a16:colId xmlns:a16="http://schemas.microsoft.com/office/drawing/2014/main" val="2695821917"/>
                    </a:ext>
                  </a:extLst>
                </a:gridCol>
                <a:gridCol w="5418667">
                  <a:extLst>
                    <a:ext uri="{9D8B030D-6E8A-4147-A177-3AD203B41FA5}">
                      <a16:colId xmlns:a16="http://schemas.microsoft.com/office/drawing/2014/main" val="2372436829"/>
                    </a:ext>
                  </a:extLst>
                </a:gridCol>
                <a:gridCol w="5418667">
                  <a:extLst>
                    <a:ext uri="{9D8B030D-6E8A-4147-A177-3AD203B41FA5}">
                      <a16:colId xmlns:a16="http://schemas.microsoft.com/office/drawing/2014/main" val="3156280303"/>
                    </a:ext>
                  </a:extLst>
                </a:gridCol>
              </a:tblGrid>
              <a:tr h="539895">
                <a:tc>
                  <a:txBody>
                    <a:bodyPr/>
                    <a:lstStyle/>
                    <a:p>
                      <a:pPr algn="ctr"/>
                      <a:r>
                        <a:rPr lang="en-US" sz="4000" b="1" dirty="0"/>
                        <a:t>Framework</a:t>
                      </a:r>
                    </a:p>
                  </a:txBody>
                  <a:tcPr>
                    <a:solidFill>
                      <a:schemeClr val="accent6">
                        <a:lumMod val="20000"/>
                        <a:lumOff val="80000"/>
                      </a:schemeClr>
                    </a:solidFill>
                  </a:tcPr>
                </a:tc>
                <a:tc>
                  <a:txBody>
                    <a:bodyPr/>
                    <a:lstStyle/>
                    <a:p>
                      <a:pPr algn="ctr"/>
                      <a:r>
                        <a:rPr lang="en-US" sz="4000" b="1" dirty="0"/>
                        <a:t>Concept</a:t>
                      </a:r>
                    </a:p>
                  </a:txBody>
                  <a:tcPr>
                    <a:solidFill>
                      <a:schemeClr val="accent6">
                        <a:lumMod val="20000"/>
                        <a:lumOff val="80000"/>
                      </a:schemeClr>
                    </a:solidFill>
                  </a:tcPr>
                </a:tc>
                <a:tc>
                  <a:txBody>
                    <a:bodyPr/>
                    <a:lstStyle/>
                    <a:p>
                      <a:pPr algn="ctr"/>
                      <a:r>
                        <a:rPr lang="en-US" sz="4000" b="1" dirty="0"/>
                        <a:t>Application to AugCog</a:t>
                      </a:r>
                    </a:p>
                  </a:txBody>
                  <a:tcPr>
                    <a:solidFill>
                      <a:schemeClr val="accent6">
                        <a:lumMod val="20000"/>
                        <a:lumOff val="80000"/>
                      </a:schemeClr>
                    </a:solidFill>
                  </a:tcPr>
                </a:tc>
                <a:extLst>
                  <a:ext uri="{0D108BD9-81ED-4DB2-BD59-A6C34878D82A}">
                    <a16:rowId xmlns:a16="http://schemas.microsoft.com/office/drawing/2014/main" val="3215036533"/>
                  </a:ext>
                </a:extLst>
              </a:tr>
              <a:tr h="2354966">
                <a:tc>
                  <a:txBody>
                    <a:bodyPr/>
                    <a:lstStyle/>
                    <a:p>
                      <a:pPr algn="l"/>
                      <a:r>
                        <a:rPr lang="en-US" sz="3600" b="1" dirty="0"/>
                        <a:t>Wickens’ Multiple Resource Theory (MRT)</a:t>
                      </a:r>
                    </a:p>
                  </a:txBody>
                  <a:tcPr/>
                </a:tc>
                <a:tc>
                  <a:txBody>
                    <a:bodyPr/>
                    <a:lstStyle/>
                    <a:p>
                      <a:pPr algn="l"/>
                      <a:r>
                        <a:rPr lang="en-US" sz="2800" dirty="0"/>
                        <a:t>Explains how different tasks compete for limited mental processing resources.</a:t>
                      </a:r>
                    </a:p>
                  </a:txBody>
                  <a:tcPr/>
                </a:tc>
                <a:tc>
                  <a:txBody>
                    <a:bodyPr/>
                    <a:lstStyle/>
                    <a:p>
                      <a:pPr algn="l"/>
                      <a:r>
                        <a:rPr lang="en-US" sz="2800" dirty="0"/>
                        <a:t>Explains cognitive overload in multi-tasking environments.</a:t>
                      </a:r>
                    </a:p>
                  </a:txBody>
                  <a:tcPr/>
                </a:tc>
                <a:extLst>
                  <a:ext uri="{0D108BD9-81ED-4DB2-BD59-A6C34878D82A}">
                    <a16:rowId xmlns:a16="http://schemas.microsoft.com/office/drawing/2014/main" val="1802144228"/>
                  </a:ext>
                </a:extLst>
              </a:tr>
              <a:tr h="2354966">
                <a:tc>
                  <a:txBody>
                    <a:bodyPr/>
                    <a:lstStyle/>
                    <a:p>
                      <a:pPr algn="l"/>
                      <a:r>
                        <a:rPr lang="en-US" sz="3600" b="1" dirty="0"/>
                        <a:t>Endsley’s Situation Awareness (SA) Model</a:t>
                      </a:r>
                    </a:p>
                  </a:txBody>
                  <a:tcPr/>
                </a:tc>
                <a:tc>
                  <a:txBody>
                    <a:bodyPr/>
                    <a:lstStyle/>
                    <a:p>
                      <a:pPr algn="l"/>
                      <a:r>
                        <a:rPr lang="en-US" sz="2800" dirty="0"/>
                        <a:t>Defines Situation Awareness as perception, comprehension, and projection.</a:t>
                      </a:r>
                    </a:p>
                  </a:txBody>
                  <a:tcPr/>
                </a:tc>
                <a:tc>
                  <a:txBody>
                    <a:bodyPr/>
                    <a:lstStyle/>
                    <a:p>
                      <a:pPr algn="l"/>
                      <a:r>
                        <a:rPr lang="en-US" sz="2800" dirty="0"/>
                        <a:t>Highlights the “out-of-the-loop” risk during automation.</a:t>
                      </a:r>
                    </a:p>
                  </a:txBody>
                  <a:tcPr/>
                </a:tc>
                <a:extLst>
                  <a:ext uri="{0D108BD9-81ED-4DB2-BD59-A6C34878D82A}">
                    <a16:rowId xmlns:a16="http://schemas.microsoft.com/office/drawing/2014/main" val="2602495605"/>
                  </a:ext>
                </a:extLst>
              </a:tr>
              <a:tr h="2354966">
                <a:tc>
                  <a:txBody>
                    <a:bodyPr/>
                    <a:lstStyle/>
                    <a:p>
                      <a:pPr algn="l"/>
                      <a:r>
                        <a:rPr lang="en-US" sz="3600" b="1" dirty="0"/>
                        <a:t>Blascovich’s Biopsychosocial Model</a:t>
                      </a:r>
                    </a:p>
                  </a:txBody>
                  <a:tcPr/>
                </a:tc>
                <a:tc>
                  <a:txBody>
                    <a:bodyPr/>
                    <a:lstStyle/>
                    <a:p>
                      <a:pPr algn="l"/>
                      <a:r>
                        <a:rPr lang="en-US" sz="2800" dirty="0"/>
                        <a:t>Differentiates between “challenge” (peak performance) and “threat” (overload) states.</a:t>
                      </a:r>
                    </a:p>
                  </a:txBody>
                  <a:tcPr/>
                </a:tc>
                <a:tc>
                  <a:txBody>
                    <a:bodyPr/>
                    <a:lstStyle/>
                    <a:p>
                      <a:pPr algn="l"/>
                      <a:r>
                        <a:rPr lang="en-US" sz="2800" dirty="0"/>
                        <a:t>Distinct physiological signatures map to different operator stress levels.</a:t>
                      </a:r>
                    </a:p>
                  </a:txBody>
                  <a:tcPr/>
                </a:tc>
                <a:extLst>
                  <a:ext uri="{0D108BD9-81ED-4DB2-BD59-A6C34878D82A}">
                    <a16:rowId xmlns:a16="http://schemas.microsoft.com/office/drawing/2014/main" val="1692581736"/>
                  </a:ext>
                </a:extLst>
              </a:tr>
            </a:tbl>
          </a:graphicData>
        </a:graphic>
      </p:graphicFrame>
    </p:spTree>
    <p:extLst>
      <p:ext uri="{BB962C8B-B14F-4D97-AF65-F5344CB8AC3E}">
        <p14:creationId xmlns:p14="http://schemas.microsoft.com/office/powerpoint/2010/main" val="94416919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0D2349-B345-9BD4-7A29-4717706C8125}"/>
              </a:ext>
            </a:extLst>
          </p:cNvPr>
          <p:cNvSpPr>
            <a:spLocks noGrp="1"/>
          </p:cNvSpPr>
          <p:nvPr>
            <p:ph type="body" sz="quarter" idx="11"/>
          </p:nvPr>
        </p:nvSpPr>
        <p:spPr/>
        <p:txBody>
          <a:bodyPr/>
          <a:lstStyle/>
          <a:p>
            <a:r>
              <a:rPr lang="en-US" dirty="0"/>
              <a:t>Nonintrusive Sensing Modalities</a:t>
            </a:r>
          </a:p>
        </p:txBody>
      </p:sp>
      <p:graphicFrame>
        <p:nvGraphicFramePr>
          <p:cNvPr id="4" name="Table 3">
            <a:extLst>
              <a:ext uri="{FF2B5EF4-FFF2-40B4-BE49-F238E27FC236}">
                <a16:creationId xmlns:a16="http://schemas.microsoft.com/office/drawing/2014/main" id="{33B410B1-EE3B-CE81-E06F-9B7437BF277B}"/>
              </a:ext>
            </a:extLst>
          </p:cNvPr>
          <p:cNvGraphicFramePr>
            <a:graphicFrameLocks noGrp="1"/>
          </p:cNvGraphicFramePr>
          <p:nvPr>
            <p:extLst>
              <p:ext uri="{D42A27DB-BD31-4B8C-83A1-F6EECF244321}">
                <p14:modId xmlns:p14="http://schemas.microsoft.com/office/powerpoint/2010/main" val="4064469156"/>
              </p:ext>
            </p:extLst>
          </p:nvPr>
        </p:nvGraphicFramePr>
        <p:xfrm>
          <a:off x="1635026" y="1954307"/>
          <a:ext cx="19845061" cy="10524564"/>
        </p:xfrm>
        <a:graphic>
          <a:graphicData uri="http://schemas.openxmlformats.org/drawingml/2006/table">
            <a:tbl>
              <a:tblPr firstRow="1" bandRow="1">
                <a:tableStyleId>{5940675A-B579-460E-94D1-54222C63F5DA}</a:tableStyleId>
              </a:tblPr>
              <a:tblGrid>
                <a:gridCol w="4858871">
                  <a:extLst>
                    <a:ext uri="{9D8B030D-6E8A-4147-A177-3AD203B41FA5}">
                      <a16:colId xmlns:a16="http://schemas.microsoft.com/office/drawing/2014/main" val="2695821917"/>
                    </a:ext>
                  </a:extLst>
                </a:gridCol>
                <a:gridCol w="4195482">
                  <a:extLst>
                    <a:ext uri="{9D8B030D-6E8A-4147-A177-3AD203B41FA5}">
                      <a16:colId xmlns:a16="http://schemas.microsoft.com/office/drawing/2014/main" val="2372436829"/>
                    </a:ext>
                  </a:extLst>
                </a:gridCol>
                <a:gridCol w="4177553">
                  <a:extLst>
                    <a:ext uri="{9D8B030D-6E8A-4147-A177-3AD203B41FA5}">
                      <a16:colId xmlns:a16="http://schemas.microsoft.com/office/drawing/2014/main" val="3156280303"/>
                    </a:ext>
                  </a:extLst>
                </a:gridCol>
                <a:gridCol w="6613155">
                  <a:extLst>
                    <a:ext uri="{9D8B030D-6E8A-4147-A177-3AD203B41FA5}">
                      <a16:colId xmlns:a16="http://schemas.microsoft.com/office/drawing/2014/main" val="97007630"/>
                    </a:ext>
                  </a:extLst>
                </a:gridCol>
              </a:tblGrid>
              <a:tr h="950064">
                <a:tc>
                  <a:txBody>
                    <a:bodyPr/>
                    <a:lstStyle/>
                    <a:p>
                      <a:pPr algn="ctr"/>
                      <a:r>
                        <a:rPr lang="en-US" sz="4000" b="1" dirty="0"/>
                        <a:t>Technique</a:t>
                      </a:r>
                    </a:p>
                  </a:txBody>
                  <a:tcPr>
                    <a:solidFill>
                      <a:schemeClr val="accent6">
                        <a:lumMod val="20000"/>
                        <a:lumOff val="80000"/>
                      </a:schemeClr>
                    </a:solidFill>
                  </a:tcPr>
                </a:tc>
                <a:tc>
                  <a:txBody>
                    <a:bodyPr/>
                    <a:lstStyle/>
                    <a:p>
                      <a:pPr algn="ctr"/>
                      <a:r>
                        <a:rPr lang="en-US" sz="4000" b="1" dirty="0"/>
                        <a:t>What It Measures</a:t>
                      </a:r>
                    </a:p>
                  </a:txBody>
                  <a:tcPr>
                    <a:solidFill>
                      <a:schemeClr val="accent6">
                        <a:lumMod val="20000"/>
                        <a:lumOff val="80000"/>
                      </a:schemeClr>
                    </a:solidFill>
                  </a:tcPr>
                </a:tc>
                <a:tc>
                  <a:txBody>
                    <a:bodyPr/>
                    <a:lstStyle/>
                    <a:p>
                      <a:pPr algn="ctr"/>
                      <a:r>
                        <a:rPr lang="en-US" sz="4000" b="1" dirty="0"/>
                        <a:t>Description</a:t>
                      </a:r>
                    </a:p>
                  </a:txBody>
                  <a:tcPr>
                    <a:solidFill>
                      <a:schemeClr val="accent6">
                        <a:lumMod val="20000"/>
                        <a:lumOff val="80000"/>
                      </a:schemeClr>
                    </a:solidFill>
                  </a:tcPr>
                </a:tc>
                <a:tc>
                  <a:txBody>
                    <a:bodyPr/>
                    <a:lstStyle/>
                    <a:p>
                      <a:pPr algn="ctr"/>
                      <a:endParaRPr lang="en-US" sz="4000" b="1" dirty="0"/>
                    </a:p>
                  </a:txBody>
                  <a:tcPr>
                    <a:solidFill>
                      <a:schemeClr val="accent6">
                        <a:lumMod val="20000"/>
                        <a:lumOff val="80000"/>
                      </a:schemeClr>
                    </a:solidFill>
                  </a:tcPr>
                </a:tc>
                <a:extLst>
                  <a:ext uri="{0D108BD9-81ED-4DB2-BD59-A6C34878D82A}">
                    <a16:rowId xmlns:a16="http://schemas.microsoft.com/office/drawing/2014/main" val="3215036533"/>
                  </a:ext>
                </a:extLst>
              </a:tr>
              <a:tr h="3191500">
                <a:tc>
                  <a:txBody>
                    <a:bodyPr/>
                    <a:lstStyle/>
                    <a:p>
                      <a:pPr algn="l"/>
                      <a:r>
                        <a:rPr lang="en-US" sz="3600" b="1" dirty="0"/>
                        <a:t>Remote Photoplethysmography (</a:t>
                      </a:r>
                      <a:r>
                        <a:rPr lang="en-US" sz="3600" b="1" dirty="0" err="1"/>
                        <a:t>rPPG</a:t>
                      </a:r>
                      <a:r>
                        <a:rPr lang="en-US" sz="3600" b="1" dirty="0"/>
                        <a:t>)</a:t>
                      </a:r>
                    </a:p>
                  </a:txBody>
                  <a:tcPr/>
                </a:tc>
                <a:tc>
                  <a:txBody>
                    <a:bodyPr/>
                    <a:lstStyle/>
                    <a:p>
                      <a:pPr algn="l"/>
                      <a:r>
                        <a:rPr lang="en-US" sz="2800" dirty="0"/>
                        <a:t>Heart Rate &amp; Heart Rate Variability (HRV)</a:t>
                      </a:r>
                    </a:p>
                  </a:txBody>
                  <a:tcPr/>
                </a:tc>
                <a:tc>
                  <a:txBody>
                    <a:bodyPr/>
                    <a:lstStyle/>
                    <a:p>
                      <a:pPr algn="l"/>
                      <a:r>
                        <a:rPr lang="en-US" sz="2800" dirty="0"/>
                        <a:t>Detects micro-changes in blood volume from video of the face by detecting subtle color variations.</a:t>
                      </a:r>
                    </a:p>
                  </a:txBody>
                  <a:tcPr/>
                </a:tc>
                <a:tc>
                  <a:txBody>
                    <a:bodyPr/>
                    <a:lstStyle/>
                    <a:p>
                      <a:pPr algn="l"/>
                      <a:endParaRPr lang="en-US" sz="2800" dirty="0"/>
                    </a:p>
                  </a:txBody>
                  <a:tcPr/>
                </a:tc>
                <a:extLst>
                  <a:ext uri="{0D108BD9-81ED-4DB2-BD59-A6C34878D82A}">
                    <a16:rowId xmlns:a16="http://schemas.microsoft.com/office/drawing/2014/main" val="1802144228"/>
                  </a:ext>
                </a:extLst>
              </a:tr>
              <a:tr h="3191500">
                <a:tc>
                  <a:txBody>
                    <a:bodyPr/>
                    <a:lstStyle/>
                    <a:p>
                      <a:pPr algn="l"/>
                      <a:r>
                        <a:rPr lang="en-US" sz="3600" b="1" dirty="0"/>
                        <a:t>Facial Thermography</a:t>
                      </a:r>
                    </a:p>
                  </a:txBody>
                  <a:tcPr/>
                </a:tc>
                <a:tc>
                  <a:txBody>
                    <a:bodyPr/>
                    <a:lstStyle/>
                    <a:p>
                      <a:pPr algn="l"/>
                      <a:r>
                        <a:rPr lang="en-US" sz="2800" dirty="0"/>
                        <a:t>Task demand, stress, and workload</a:t>
                      </a:r>
                    </a:p>
                  </a:txBody>
                  <a:tcPr/>
                </a:tc>
                <a:tc>
                  <a:txBody>
                    <a:bodyPr/>
                    <a:lstStyle/>
                    <a:p>
                      <a:pPr algn="l"/>
                      <a:r>
                        <a:rPr lang="en-US" sz="2800" dirty="0"/>
                        <a:t>Tracks facial temperature shifts (e.g., nose tip cooling due to redirected blood flow) via infrared cameras.</a:t>
                      </a:r>
                    </a:p>
                  </a:txBody>
                  <a:tcPr/>
                </a:tc>
                <a:tc>
                  <a:txBody>
                    <a:bodyPr/>
                    <a:lstStyle/>
                    <a:p>
                      <a:pPr algn="l"/>
                      <a:endParaRPr lang="en-US" sz="2800" dirty="0"/>
                    </a:p>
                  </a:txBody>
                  <a:tcPr/>
                </a:tc>
                <a:extLst>
                  <a:ext uri="{0D108BD9-81ED-4DB2-BD59-A6C34878D82A}">
                    <a16:rowId xmlns:a16="http://schemas.microsoft.com/office/drawing/2014/main" val="2602495605"/>
                  </a:ext>
                </a:extLst>
              </a:tr>
              <a:tr h="3191500">
                <a:tc>
                  <a:txBody>
                    <a:bodyPr/>
                    <a:lstStyle/>
                    <a:p>
                      <a:pPr algn="l"/>
                      <a:r>
                        <a:rPr lang="en-US" sz="3600" b="1" dirty="0"/>
                        <a:t>Eye Tracking &amp; Pupillometry</a:t>
                      </a:r>
                    </a:p>
                  </a:txBody>
                  <a:tcPr/>
                </a:tc>
                <a:tc>
                  <a:txBody>
                    <a:bodyPr/>
                    <a:lstStyle/>
                    <a:p>
                      <a:pPr algn="l"/>
                      <a:r>
                        <a:rPr lang="en-US" sz="2800" dirty="0"/>
                        <a:t>Attention allocation, visual scanning, and cognitive effort.</a:t>
                      </a:r>
                    </a:p>
                  </a:txBody>
                  <a:tcPr/>
                </a:tc>
                <a:tc>
                  <a:txBody>
                    <a:bodyPr/>
                    <a:lstStyle/>
                    <a:p>
                      <a:pPr algn="l"/>
                      <a:r>
                        <a:rPr lang="en-US" sz="2800" dirty="0"/>
                        <a:t>Monitors gaze patterns and task-evoked pupillary responses using integrated eye trackers.</a:t>
                      </a:r>
                    </a:p>
                  </a:txBody>
                  <a:tcPr/>
                </a:tc>
                <a:tc>
                  <a:txBody>
                    <a:bodyPr/>
                    <a:lstStyle/>
                    <a:p>
                      <a:pPr algn="l"/>
                      <a:endParaRPr lang="en-US" sz="2800" dirty="0"/>
                    </a:p>
                  </a:txBody>
                  <a:tcPr/>
                </a:tc>
                <a:extLst>
                  <a:ext uri="{0D108BD9-81ED-4DB2-BD59-A6C34878D82A}">
                    <a16:rowId xmlns:a16="http://schemas.microsoft.com/office/drawing/2014/main" val="1692581736"/>
                  </a:ext>
                </a:extLst>
              </a:tr>
            </a:tbl>
          </a:graphicData>
        </a:graphic>
      </p:graphicFrame>
      <p:pic>
        <p:nvPicPr>
          <p:cNvPr id="2" name="2025-10-08 23-43-26">
            <a:hlinkClick r:id="" action="ppaction://media"/>
            <a:extLst>
              <a:ext uri="{FF2B5EF4-FFF2-40B4-BE49-F238E27FC236}">
                <a16:creationId xmlns:a16="http://schemas.microsoft.com/office/drawing/2014/main" id="{266888BC-27CE-7969-578A-3F962F979D11}"/>
              </a:ext>
            </a:extLst>
          </p:cNvPr>
          <p:cNvPicPr>
            <a:picLocks noChangeAspect="1"/>
          </p:cNvPicPr>
          <p:nvPr>
            <a:videoFile r:link="rId1"/>
            <p:extLst>
              <p:ext uri="{DAA4B4D4-6D71-4841-9C94-3DE7FCFB9230}">
                <p14:media xmlns:p14="http://schemas.microsoft.com/office/powerpoint/2010/main" r:embed="rId2">
                  <p14:trim end="539.2916"/>
                </p14:media>
              </p:ext>
            </p:extLst>
          </p:nvPr>
        </p:nvPicPr>
        <p:blipFill>
          <a:blip r:embed="rId7"/>
          <a:srcRect l="4182" t="2358" r="7407" b="7796"/>
          <a:stretch>
            <a:fillRect/>
          </a:stretch>
        </p:blipFill>
        <p:spPr>
          <a:xfrm>
            <a:off x="15008952" y="2956866"/>
            <a:ext cx="5387163" cy="3079418"/>
          </a:xfrm>
          <a:prstGeom prst="rect">
            <a:avLst/>
          </a:prstGeom>
        </p:spPr>
      </p:pic>
      <p:pic>
        <p:nvPicPr>
          <p:cNvPr id="5" name="Eye Tracking">
            <a:hlinkClick r:id="" action="ppaction://media"/>
            <a:extLst>
              <a:ext uri="{FF2B5EF4-FFF2-40B4-BE49-F238E27FC236}">
                <a16:creationId xmlns:a16="http://schemas.microsoft.com/office/drawing/2014/main" id="{C74B3A76-8EE2-19D7-B7D5-6B8F853B812F}"/>
              </a:ext>
            </a:extLst>
          </p:cNvPr>
          <p:cNvPicPr>
            <a:picLocks noChangeAspect="1"/>
          </p:cNvPicPr>
          <p:nvPr>
            <a:videoFile r:link="rId4"/>
            <p:extLst>
              <p:ext uri="{DAA4B4D4-6D71-4841-9C94-3DE7FCFB9230}">
                <p14:media xmlns:p14="http://schemas.microsoft.com/office/powerpoint/2010/main" r:embed="rId3"/>
              </p:ext>
            </p:extLst>
          </p:nvPr>
        </p:nvPicPr>
        <p:blipFill>
          <a:blip r:embed="rId8"/>
          <a:srcRect l="31081" t="29149" r="23333" b="20240"/>
          <a:stretch>
            <a:fillRect/>
          </a:stretch>
        </p:blipFill>
        <p:spPr>
          <a:xfrm>
            <a:off x="15042202" y="9533356"/>
            <a:ext cx="4168346" cy="2603157"/>
          </a:xfrm>
          <a:prstGeom prst="rect">
            <a:avLst/>
          </a:prstGeom>
        </p:spPr>
      </p:pic>
      <p:sp>
        <p:nvSpPr>
          <p:cNvPr id="7" name="TextBox 6">
            <a:extLst>
              <a:ext uri="{FF2B5EF4-FFF2-40B4-BE49-F238E27FC236}">
                <a16:creationId xmlns:a16="http://schemas.microsoft.com/office/drawing/2014/main" id="{0D892F76-EA9D-EA77-C54D-344BD07B2EB3}"/>
              </a:ext>
            </a:extLst>
          </p:cNvPr>
          <p:cNvSpPr txBox="1"/>
          <p:nvPr/>
        </p:nvSpPr>
        <p:spPr>
          <a:xfrm>
            <a:off x="14826075" y="8426580"/>
            <a:ext cx="6832187"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1600" b="0" i="0" u="none" strike="noStrike" cap="none" spc="0" baseline="0" dirty="0">
                <a:solidFill>
                  <a:schemeClr val="tx1"/>
                </a:solidFill>
                <a:effectLst/>
                <a:uFillTx/>
                <a:latin typeface="+mn-lt"/>
                <a:ea typeface="+mn-ea"/>
                <a:cs typeface="+mn-cs"/>
                <a:sym typeface="Inter Light"/>
              </a:rPr>
              <a:t>Bonyad, A. , Abdessalem, H. and Frasson, C. (2024) The Relation between Mental Workload and Face Temperature in Flight Simulation. </a:t>
            </a:r>
            <a:r>
              <a:rPr lang="en-US" sz="1600" b="0" i="1" u="none" strike="noStrike" cap="none" spc="0" baseline="0" dirty="0">
                <a:solidFill>
                  <a:schemeClr val="tx1"/>
                </a:solidFill>
                <a:effectLst/>
                <a:uFillTx/>
                <a:latin typeface="+mn-lt"/>
                <a:ea typeface="+mn-ea"/>
                <a:cs typeface="+mn-cs"/>
                <a:sym typeface="Inter Light"/>
              </a:rPr>
              <a:t>Journal of Behavioral and Brain Science</a:t>
            </a:r>
            <a:r>
              <a:rPr lang="en-US" sz="1600" b="0" i="0" u="none" strike="noStrike" cap="none" spc="0" baseline="0" dirty="0">
                <a:solidFill>
                  <a:schemeClr val="tx1"/>
                </a:solidFill>
                <a:effectLst/>
                <a:uFillTx/>
                <a:latin typeface="+mn-lt"/>
                <a:ea typeface="+mn-ea"/>
                <a:cs typeface="+mn-cs"/>
                <a:sym typeface="Inter Light"/>
              </a:rPr>
              <a:t>, </a:t>
            </a:r>
            <a:r>
              <a:rPr lang="en-US" sz="1600" b="1" i="0" u="none" strike="noStrike" cap="none" spc="0" baseline="0" dirty="0">
                <a:solidFill>
                  <a:schemeClr val="tx1"/>
                </a:solidFill>
                <a:effectLst/>
                <a:uFillTx/>
                <a:latin typeface="+mn-lt"/>
                <a:ea typeface="+mn-ea"/>
                <a:cs typeface="+mn-cs"/>
                <a:sym typeface="Inter Light"/>
              </a:rPr>
              <a:t>14</a:t>
            </a:r>
            <a:r>
              <a:rPr lang="en-US" sz="1600" b="0" i="0" u="none" strike="noStrike" cap="none" spc="0" baseline="0" dirty="0">
                <a:solidFill>
                  <a:schemeClr val="tx1"/>
                </a:solidFill>
                <a:effectLst/>
                <a:uFillTx/>
                <a:latin typeface="+mn-lt"/>
                <a:ea typeface="+mn-ea"/>
                <a:cs typeface="+mn-cs"/>
                <a:sym typeface="Inter Light"/>
              </a:rPr>
              <a:t>, 64-92. </a:t>
            </a:r>
            <a:r>
              <a:rPr lang="en-US" sz="1600" b="0" i="0" u="none" strike="noStrike" cap="none" spc="0" baseline="0" dirty="0" err="1">
                <a:solidFill>
                  <a:schemeClr val="tx1"/>
                </a:solidFill>
                <a:effectLst/>
                <a:uFillTx/>
                <a:latin typeface="+mn-lt"/>
                <a:ea typeface="+mn-ea"/>
                <a:cs typeface="+mn-cs"/>
                <a:sym typeface="Inter Light"/>
              </a:rPr>
              <a:t>doi</a:t>
            </a:r>
            <a:r>
              <a:rPr lang="en-US" sz="1600" b="0" i="0" u="none" strike="noStrike" cap="none" spc="0" baseline="0" dirty="0">
                <a:solidFill>
                  <a:schemeClr val="tx1"/>
                </a:solidFill>
                <a:effectLst/>
                <a:uFillTx/>
                <a:latin typeface="+mn-lt"/>
                <a:ea typeface="+mn-ea"/>
                <a:cs typeface="+mn-cs"/>
                <a:sym typeface="Inter Light"/>
              </a:rPr>
              <a:t>: </a:t>
            </a:r>
            <a:r>
              <a:rPr lang="en-US" sz="1600" b="0" i="0" u="none" strike="noStrike" cap="none" spc="0" baseline="0" dirty="0">
                <a:solidFill>
                  <a:schemeClr val="tx1"/>
                </a:solidFill>
                <a:effectLst/>
                <a:uFillTx/>
                <a:latin typeface="+mn-lt"/>
                <a:ea typeface="+mn-ea"/>
                <a:cs typeface="+mn-cs"/>
                <a:sym typeface="Inter Light"/>
                <a:hlinkClick r:id="rId9"/>
              </a:rPr>
              <a:t>10.4236/jbbs.2024.142006</a:t>
            </a:r>
            <a:r>
              <a:rPr lang="en-US" sz="1600" b="0" i="0" u="none" strike="noStrike" cap="none" spc="0" baseline="0" dirty="0">
                <a:solidFill>
                  <a:schemeClr val="tx1"/>
                </a:solidFill>
                <a:effectLst/>
                <a:uFillTx/>
                <a:latin typeface="+mn-lt"/>
                <a:ea typeface="+mn-ea"/>
                <a:cs typeface="+mn-cs"/>
                <a:sym typeface="Inter Light"/>
              </a:rPr>
              <a:t>.</a:t>
            </a:r>
            <a:endParaRPr lang="en-US" sz="2400" dirty="0"/>
          </a:p>
        </p:txBody>
      </p:sp>
      <p:pic>
        <p:nvPicPr>
          <p:cNvPr id="1026" name="Picture 2" descr="The Relation between Mental Workload and Face Temperature in Flight  Simulation">
            <a:extLst>
              <a:ext uri="{FF2B5EF4-FFF2-40B4-BE49-F238E27FC236}">
                <a16:creationId xmlns:a16="http://schemas.microsoft.com/office/drawing/2014/main" id="{94789A1A-289A-9CCE-5782-1357C72A796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191830" y="6243728"/>
            <a:ext cx="2846787" cy="21433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mperature in Flight Simulation">
            <a:extLst>
              <a:ext uri="{FF2B5EF4-FFF2-40B4-BE49-F238E27FC236}">
                <a16:creationId xmlns:a16="http://schemas.microsoft.com/office/drawing/2014/main" id="{A2307140-D93F-0584-719E-CEC8B0D8D0A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297523" y="6243728"/>
            <a:ext cx="2846787" cy="22191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9B119D4-6BAF-34B9-BD24-F4E7A491D3E9}"/>
              </a:ext>
            </a:extLst>
          </p:cNvPr>
          <p:cNvSpPr txBox="1"/>
          <p:nvPr/>
        </p:nvSpPr>
        <p:spPr>
          <a:xfrm>
            <a:off x="19210548" y="11059099"/>
            <a:ext cx="1724485" cy="1015663"/>
          </a:xfrm>
          <a:prstGeom prst="rect">
            <a:avLst/>
          </a:prstGeom>
          <a:noFill/>
        </p:spPr>
        <p:txBody>
          <a:bodyPr wrap="square">
            <a:spAutoFit/>
          </a:bodyPr>
          <a:lstStyle/>
          <a:p>
            <a:r>
              <a:rPr lang="en-US" sz="2000" dirty="0">
                <a:solidFill>
                  <a:schemeClr val="tx1"/>
                </a:solidFill>
                <a:hlinkClick r:id="rId12">
                  <a:extLst>
                    <a:ext uri="{A12FA001-AC4F-418D-AE19-62706E023703}">
                      <ahyp:hlinkClr xmlns:ahyp="http://schemas.microsoft.com/office/drawing/2018/hyperlinkcolor" val="tx"/>
                    </a:ext>
                  </a:extLst>
                </a:hlinkClick>
              </a:rPr>
              <a:t>Python OpenCV eye tracking</a:t>
            </a:r>
            <a:endParaRPr lang="en-US" sz="2000" dirty="0">
              <a:solidFill>
                <a:schemeClr val="tx1"/>
              </a:solidFill>
            </a:endParaRPr>
          </a:p>
        </p:txBody>
      </p:sp>
      <p:pic>
        <p:nvPicPr>
          <p:cNvPr id="9" name="Picture 2">
            <a:extLst>
              <a:ext uri="{FF2B5EF4-FFF2-40B4-BE49-F238E27FC236}">
                <a16:creationId xmlns:a16="http://schemas.microsoft.com/office/drawing/2014/main" id="{92B369FE-9A47-197D-56F4-36DE3A60443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819303" y="10645729"/>
            <a:ext cx="506973" cy="35530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CA62B5DC-0D8B-A828-BCFF-9274E524549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431127" y="4496575"/>
            <a:ext cx="506973" cy="35530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4EF3B84-23D7-0E5A-E8C6-D3064B090434}"/>
              </a:ext>
            </a:extLst>
          </p:cNvPr>
          <p:cNvSpPr txBox="1"/>
          <p:nvPr/>
        </p:nvSpPr>
        <p:spPr>
          <a:xfrm>
            <a:off x="19819303" y="4805325"/>
            <a:ext cx="1713027" cy="1323439"/>
          </a:xfrm>
          <a:prstGeom prst="rect">
            <a:avLst/>
          </a:prstGeom>
          <a:noFill/>
        </p:spPr>
        <p:txBody>
          <a:bodyPr wrap="square">
            <a:spAutoFit/>
          </a:bodyPr>
          <a:lstStyle/>
          <a:p>
            <a:r>
              <a:rPr lang="en-US" sz="2000" dirty="0" err="1">
                <a:solidFill>
                  <a:schemeClr val="tx1"/>
                </a:solidFill>
                <a:hlinkClick r:id="rId14">
                  <a:extLst>
                    <a:ext uri="{A12FA001-AC4F-418D-AE19-62706E023703}">
                      <ahyp:hlinkClr xmlns:ahyp="http://schemas.microsoft.com/office/drawing/2018/hyperlinkcolor" val="tx"/>
                    </a:ext>
                  </a:extLst>
                </a:hlinkClick>
              </a:rPr>
              <a:t>rPPG</a:t>
            </a:r>
            <a:r>
              <a:rPr lang="en-US" sz="2000" dirty="0">
                <a:solidFill>
                  <a:schemeClr val="tx1"/>
                </a:solidFill>
                <a:hlinkClick r:id="rId14">
                  <a:extLst>
                    <a:ext uri="{A12FA001-AC4F-418D-AE19-62706E023703}">
                      <ahyp:hlinkClr xmlns:ahyp="http://schemas.microsoft.com/office/drawing/2018/hyperlinkcolor" val="tx"/>
                    </a:ext>
                  </a:extLst>
                </a:hlinkClick>
              </a:rPr>
              <a:t>: Contactless heart rate measurement</a:t>
            </a:r>
            <a:endParaRPr lang="en-US" sz="2000" dirty="0">
              <a:solidFill>
                <a:schemeClr val="tx1"/>
              </a:solidFill>
            </a:endParaRPr>
          </a:p>
        </p:txBody>
      </p:sp>
    </p:spTree>
    <p:extLst>
      <p:ext uri="{BB962C8B-B14F-4D97-AF65-F5344CB8AC3E}">
        <p14:creationId xmlns:p14="http://schemas.microsoft.com/office/powerpoint/2010/main" val="26851970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44" fill="hold"/>
                                        <p:tgtEl>
                                          <p:spTgt spid="2"/>
                                        </p:tgtEl>
                                      </p:cBhvr>
                                    </p:cmd>
                                  </p:childTnLst>
                                </p:cTn>
                              </p:par>
                              <p:par>
                                <p:cTn id="7" presetID="1" presetClass="mediacall" presetSubtype="0" fill="hold" nodeType="withEffect">
                                  <p:stCondLst>
                                    <p:cond delay="0"/>
                                  </p:stCondLst>
                                  <p:childTnLst>
                                    <p:cmd type="call" cmd="playFrom(0.0)">
                                      <p:cBhvr>
                                        <p:cTn id="8" dur="263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withEffect">
                                  <p:stCondLst>
                                    <p:cond delay="0"/>
                                  </p:stCondLst>
                                  <p:childTnLst>
                                    <p:cmd type="call" cmd="togglePause">
                                      <p:cBhvr>
                                        <p:cTn id="13" dur="1" fill="hold"/>
                                        <p:tgtEl>
                                          <p:spTgt spid="2"/>
                                        </p:tgtEl>
                                      </p:cBhvr>
                                    </p:cmd>
                                  </p:childTnLst>
                                </p:cTn>
                              </p:par>
                            </p:childTnLst>
                          </p:cTn>
                        </p:par>
                      </p:childTnLst>
                    </p:cTn>
                  </p:par>
                </p:childTnLst>
              </p:cTn>
              <p:nextCondLst>
                <p:cond evt="onClick" delay="0">
                  <p:tgtEl>
                    <p:spTgt spid="2"/>
                  </p:tgtEl>
                </p:cond>
              </p:nextCondLst>
            </p:seq>
            <p:video>
              <p:cMediaNode vol="80000">
                <p:cTn id="14" repeatCount="indefinite" fill="remove" display="0">
                  <p:stCondLst>
                    <p:cond delay="indefinite"/>
                  </p:stCondLst>
                </p:cTn>
                <p:tgtEl>
                  <p:spTgt spid="2"/>
                </p:tgtEl>
              </p:cMediaNode>
            </p:video>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withEffect">
                                  <p:stCondLst>
                                    <p:cond delay="0"/>
                                  </p:stCondLst>
                                  <p:childTnLst>
                                    <p:cmd type="call" cmd="togglePause">
                                      <p:cBhvr>
                                        <p:cTn id="19" dur="1" fill="hold"/>
                                        <p:tgtEl>
                                          <p:spTgt spid="5"/>
                                        </p:tgtEl>
                                      </p:cBhvr>
                                    </p:cmd>
                                  </p:childTnLst>
                                </p:cTn>
                              </p:par>
                            </p:childTnLst>
                          </p:cTn>
                        </p:par>
                      </p:childTnLst>
                    </p:cTn>
                  </p:par>
                </p:childTnLst>
              </p:cTn>
              <p:nextCondLst>
                <p:cond evt="onClick" delay="0">
                  <p:tgtEl>
                    <p:spTgt spid="5"/>
                  </p:tgtEl>
                </p:cond>
              </p:nextCondLst>
            </p:seq>
            <p:video>
              <p:cMediaNode vol="80000">
                <p:cTn id="20" repeatCount="indefinite" fill="remove"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76A61-0A31-1515-9B57-A0D46DB9748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231C17E-2C9A-DB70-76F8-BD8BEF03C88F}"/>
              </a:ext>
            </a:extLst>
          </p:cNvPr>
          <p:cNvSpPr>
            <a:spLocks noGrp="1"/>
          </p:cNvSpPr>
          <p:nvPr>
            <p:ph type="body" sz="quarter" idx="11"/>
          </p:nvPr>
        </p:nvSpPr>
        <p:spPr/>
        <p:txBody>
          <a:bodyPr/>
          <a:lstStyle/>
          <a:p>
            <a:r>
              <a:rPr lang="en-US" dirty="0"/>
              <a:t>Nonintrusive Sensing Modalities</a:t>
            </a:r>
          </a:p>
        </p:txBody>
      </p:sp>
      <p:graphicFrame>
        <p:nvGraphicFramePr>
          <p:cNvPr id="4" name="Table 3">
            <a:extLst>
              <a:ext uri="{FF2B5EF4-FFF2-40B4-BE49-F238E27FC236}">
                <a16:creationId xmlns:a16="http://schemas.microsoft.com/office/drawing/2014/main" id="{211FECFC-E053-7A37-62DC-D0ACF221BD20}"/>
              </a:ext>
            </a:extLst>
          </p:cNvPr>
          <p:cNvGraphicFramePr>
            <a:graphicFrameLocks noGrp="1"/>
          </p:cNvGraphicFramePr>
          <p:nvPr>
            <p:extLst>
              <p:ext uri="{D42A27DB-BD31-4B8C-83A1-F6EECF244321}">
                <p14:modId xmlns:p14="http://schemas.microsoft.com/office/powerpoint/2010/main" val="2221820342"/>
              </p:ext>
            </p:extLst>
          </p:nvPr>
        </p:nvGraphicFramePr>
        <p:xfrm>
          <a:off x="2516175" y="1668718"/>
          <a:ext cx="19579054" cy="10959779"/>
        </p:xfrm>
        <a:graphic>
          <a:graphicData uri="http://schemas.openxmlformats.org/drawingml/2006/table">
            <a:tbl>
              <a:tblPr firstRow="1" bandRow="1">
                <a:tableStyleId>{5940675A-B579-460E-94D1-54222C63F5DA}</a:tableStyleId>
              </a:tblPr>
              <a:tblGrid>
                <a:gridCol w="4858871">
                  <a:extLst>
                    <a:ext uri="{9D8B030D-6E8A-4147-A177-3AD203B41FA5}">
                      <a16:colId xmlns:a16="http://schemas.microsoft.com/office/drawing/2014/main" val="2695821917"/>
                    </a:ext>
                  </a:extLst>
                </a:gridCol>
                <a:gridCol w="4195482">
                  <a:extLst>
                    <a:ext uri="{9D8B030D-6E8A-4147-A177-3AD203B41FA5}">
                      <a16:colId xmlns:a16="http://schemas.microsoft.com/office/drawing/2014/main" val="2372436829"/>
                    </a:ext>
                  </a:extLst>
                </a:gridCol>
                <a:gridCol w="4177553">
                  <a:extLst>
                    <a:ext uri="{9D8B030D-6E8A-4147-A177-3AD203B41FA5}">
                      <a16:colId xmlns:a16="http://schemas.microsoft.com/office/drawing/2014/main" val="3156280303"/>
                    </a:ext>
                  </a:extLst>
                </a:gridCol>
                <a:gridCol w="6347148">
                  <a:extLst>
                    <a:ext uri="{9D8B030D-6E8A-4147-A177-3AD203B41FA5}">
                      <a16:colId xmlns:a16="http://schemas.microsoft.com/office/drawing/2014/main" val="97007630"/>
                    </a:ext>
                  </a:extLst>
                </a:gridCol>
              </a:tblGrid>
              <a:tr h="989351">
                <a:tc>
                  <a:txBody>
                    <a:bodyPr/>
                    <a:lstStyle/>
                    <a:p>
                      <a:pPr algn="ctr"/>
                      <a:r>
                        <a:rPr lang="en-US" sz="4000" b="1" dirty="0"/>
                        <a:t>Technique</a:t>
                      </a:r>
                    </a:p>
                  </a:txBody>
                  <a:tcPr>
                    <a:solidFill>
                      <a:schemeClr val="accent6">
                        <a:lumMod val="20000"/>
                        <a:lumOff val="80000"/>
                      </a:schemeClr>
                    </a:solidFill>
                  </a:tcPr>
                </a:tc>
                <a:tc>
                  <a:txBody>
                    <a:bodyPr/>
                    <a:lstStyle/>
                    <a:p>
                      <a:pPr algn="ctr"/>
                      <a:r>
                        <a:rPr lang="en-US" sz="4000" b="1" dirty="0"/>
                        <a:t>What It Measures</a:t>
                      </a:r>
                    </a:p>
                  </a:txBody>
                  <a:tcPr>
                    <a:solidFill>
                      <a:schemeClr val="accent6">
                        <a:lumMod val="20000"/>
                        <a:lumOff val="80000"/>
                      </a:schemeClr>
                    </a:solidFill>
                  </a:tcPr>
                </a:tc>
                <a:tc>
                  <a:txBody>
                    <a:bodyPr/>
                    <a:lstStyle/>
                    <a:p>
                      <a:pPr algn="ctr"/>
                      <a:r>
                        <a:rPr lang="en-US" sz="4000" b="1" dirty="0"/>
                        <a:t>Description</a:t>
                      </a:r>
                    </a:p>
                  </a:txBody>
                  <a:tcPr>
                    <a:solidFill>
                      <a:schemeClr val="accent6">
                        <a:lumMod val="20000"/>
                        <a:lumOff val="80000"/>
                      </a:schemeClr>
                    </a:solidFill>
                  </a:tcPr>
                </a:tc>
                <a:tc>
                  <a:txBody>
                    <a:bodyPr/>
                    <a:lstStyle/>
                    <a:p>
                      <a:pPr algn="ctr"/>
                      <a:endParaRPr lang="en-US" sz="4000" b="1" dirty="0"/>
                    </a:p>
                  </a:txBody>
                  <a:tcPr>
                    <a:solidFill>
                      <a:schemeClr val="accent6">
                        <a:lumMod val="20000"/>
                        <a:lumOff val="80000"/>
                      </a:schemeClr>
                    </a:solidFill>
                  </a:tcPr>
                </a:tc>
                <a:extLst>
                  <a:ext uri="{0D108BD9-81ED-4DB2-BD59-A6C34878D82A}">
                    <a16:rowId xmlns:a16="http://schemas.microsoft.com/office/drawing/2014/main" val="3215036533"/>
                  </a:ext>
                </a:extLst>
              </a:tr>
              <a:tr h="3323476">
                <a:tc>
                  <a:txBody>
                    <a:bodyPr/>
                    <a:lstStyle/>
                    <a:p>
                      <a:pPr algn="l"/>
                      <a:r>
                        <a:rPr lang="en-US" sz="3600" b="1" dirty="0"/>
                        <a:t>Dry-Electrode EEG</a:t>
                      </a:r>
                    </a:p>
                  </a:txBody>
                  <a:tcPr/>
                </a:tc>
                <a:tc>
                  <a:txBody>
                    <a:bodyPr/>
                    <a:lstStyle/>
                    <a:p>
                      <a:pPr algn="l"/>
                      <a:r>
                        <a:rPr lang="en-US" sz="2800" dirty="0"/>
                        <a:t>Neural activity, cognitive workload</a:t>
                      </a:r>
                    </a:p>
                  </a:txBody>
                  <a:tcPr/>
                </a:tc>
                <a:tc>
                  <a:txBody>
                    <a:bodyPr/>
                    <a:lstStyle/>
                    <a:p>
                      <a:pPr algn="l"/>
                      <a:r>
                        <a:rPr lang="en-US" sz="2800" dirty="0"/>
                        <a:t>Captures alpha and theta brainwave bands via wearable headset sensors.</a:t>
                      </a:r>
                    </a:p>
                  </a:txBody>
                  <a:tcPr/>
                </a:tc>
                <a:tc>
                  <a:txBody>
                    <a:bodyPr/>
                    <a:lstStyle/>
                    <a:p>
                      <a:pPr algn="l"/>
                      <a:endParaRPr lang="en-US" sz="2800" dirty="0"/>
                    </a:p>
                  </a:txBody>
                  <a:tcPr/>
                </a:tc>
                <a:extLst>
                  <a:ext uri="{0D108BD9-81ED-4DB2-BD59-A6C34878D82A}">
                    <a16:rowId xmlns:a16="http://schemas.microsoft.com/office/drawing/2014/main" val="1802144228"/>
                  </a:ext>
                </a:extLst>
              </a:tr>
              <a:tr h="3323476">
                <a:tc>
                  <a:txBody>
                    <a:bodyPr/>
                    <a:lstStyle/>
                    <a:p>
                      <a:pPr algn="l"/>
                      <a:r>
                        <a:rPr lang="en-US" sz="3600" b="1" dirty="0"/>
                        <a:t>Facial Action Coding System (FACS)</a:t>
                      </a:r>
                    </a:p>
                  </a:txBody>
                  <a:tcPr/>
                </a:tc>
                <a:tc>
                  <a:txBody>
                    <a:bodyPr/>
                    <a:lstStyle/>
                    <a:p>
                      <a:pPr algn="l"/>
                      <a:r>
                        <a:rPr lang="en-US" sz="2800" dirty="0"/>
                        <a:t>Task demand, cognitive workload, and frustration</a:t>
                      </a:r>
                    </a:p>
                  </a:txBody>
                  <a:tcPr/>
                </a:tc>
                <a:tc>
                  <a:txBody>
                    <a:bodyPr/>
                    <a:lstStyle/>
                    <a:p>
                      <a:pPr algn="l"/>
                      <a:r>
                        <a:rPr lang="en-US" sz="2800" dirty="0"/>
                        <a:t>Analyzes specific facial muscle movements (Action Units) like brow furrowing (AU4) or lid tightening (AU7) via video.</a:t>
                      </a:r>
                    </a:p>
                  </a:txBody>
                  <a:tcPr/>
                </a:tc>
                <a:tc>
                  <a:txBody>
                    <a:bodyPr/>
                    <a:lstStyle/>
                    <a:p>
                      <a:pPr algn="l"/>
                      <a:endParaRPr lang="en-US" sz="2800" dirty="0"/>
                    </a:p>
                  </a:txBody>
                  <a:tcPr/>
                </a:tc>
                <a:extLst>
                  <a:ext uri="{0D108BD9-81ED-4DB2-BD59-A6C34878D82A}">
                    <a16:rowId xmlns:a16="http://schemas.microsoft.com/office/drawing/2014/main" val="2602495605"/>
                  </a:ext>
                </a:extLst>
              </a:tr>
              <a:tr h="3323476">
                <a:tc>
                  <a:txBody>
                    <a:bodyPr/>
                    <a:lstStyle/>
                    <a:p>
                      <a:pPr algn="l"/>
                      <a:r>
                        <a:rPr lang="en-US" sz="3600" b="1" dirty="0"/>
                        <a:t>Elastic Electrodermal Activity (EDA)</a:t>
                      </a:r>
                    </a:p>
                  </a:txBody>
                  <a:tcPr/>
                </a:tc>
                <a:tc>
                  <a:txBody>
                    <a:bodyPr/>
                    <a:lstStyle/>
                    <a:p>
                      <a:pPr algn="l"/>
                      <a:r>
                        <a:rPr lang="en-US" sz="2800" dirty="0"/>
                        <a:t>Acute stress events and arousal</a:t>
                      </a:r>
                    </a:p>
                  </a:txBody>
                  <a:tcPr/>
                </a:tc>
                <a:tc>
                  <a:txBody>
                    <a:bodyPr/>
                    <a:lstStyle/>
                    <a:p>
                      <a:pPr algn="l"/>
                      <a:r>
                        <a:rPr lang="en-US" sz="2800" dirty="0"/>
                        <a:t>Measures skin conductance changes.</a:t>
                      </a:r>
                    </a:p>
                  </a:txBody>
                  <a:tcPr/>
                </a:tc>
                <a:tc>
                  <a:txBody>
                    <a:bodyPr/>
                    <a:lstStyle/>
                    <a:p>
                      <a:pPr algn="l"/>
                      <a:endParaRPr lang="en-US" sz="2800" dirty="0"/>
                    </a:p>
                  </a:txBody>
                  <a:tcPr/>
                </a:tc>
                <a:extLst>
                  <a:ext uri="{0D108BD9-81ED-4DB2-BD59-A6C34878D82A}">
                    <a16:rowId xmlns:a16="http://schemas.microsoft.com/office/drawing/2014/main" val="1692581736"/>
                  </a:ext>
                </a:extLst>
              </a:tr>
            </a:tbl>
          </a:graphicData>
        </a:graphic>
      </p:graphicFrame>
      <p:sp>
        <p:nvSpPr>
          <p:cNvPr id="5" name="TextBox 4">
            <a:extLst>
              <a:ext uri="{FF2B5EF4-FFF2-40B4-BE49-F238E27FC236}">
                <a16:creationId xmlns:a16="http://schemas.microsoft.com/office/drawing/2014/main" id="{EE03A2B6-8E4E-A905-9347-332A37C30CE0}"/>
              </a:ext>
            </a:extLst>
          </p:cNvPr>
          <p:cNvSpPr txBox="1"/>
          <p:nvPr/>
        </p:nvSpPr>
        <p:spPr>
          <a:xfrm>
            <a:off x="16374686" y="8329296"/>
            <a:ext cx="4724401" cy="707886"/>
          </a:xfrm>
          <a:prstGeom prst="rect">
            <a:avLst/>
          </a:prstGeom>
          <a:noFill/>
        </p:spPr>
        <p:txBody>
          <a:bodyPr wrap="square">
            <a:spAutoFit/>
          </a:bodyPr>
          <a:lstStyle/>
          <a:p>
            <a:r>
              <a:rPr lang="en-US" sz="2000" dirty="0">
                <a:solidFill>
                  <a:schemeClr val="bg1"/>
                </a:solidFill>
                <a:hlinkClick r:id="rId7">
                  <a:extLst>
                    <a:ext uri="{A12FA001-AC4F-418D-AE19-62706E023703}">
                      <ahyp:hlinkClr xmlns:ahyp="http://schemas.microsoft.com/office/drawing/2018/hyperlinkcolor" val="tx"/>
                    </a:ext>
                  </a:extLst>
                </a:hlinkClick>
              </a:rPr>
              <a:t>Head, eye-tracking, and emotion tracking in real time</a:t>
            </a:r>
            <a:endParaRPr lang="en-US" sz="2000" dirty="0">
              <a:solidFill>
                <a:schemeClr val="bg1"/>
              </a:solidFill>
            </a:endParaRPr>
          </a:p>
        </p:txBody>
      </p:sp>
      <p:pic>
        <p:nvPicPr>
          <p:cNvPr id="9" name="Neurable">
            <a:hlinkClick r:id="" action="ppaction://media"/>
            <a:extLst>
              <a:ext uri="{FF2B5EF4-FFF2-40B4-BE49-F238E27FC236}">
                <a16:creationId xmlns:a16="http://schemas.microsoft.com/office/drawing/2014/main" id="{ED8D4CBC-4BC4-282B-5496-79A9D49A4B22}"/>
              </a:ext>
            </a:extLst>
          </p:cNvPr>
          <p:cNvPicPr>
            <a:picLocks noChangeAspect="1"/>
          </p:cNvPicPr>
          <p:nvPr>
            <a:videoFile r:link="rId1"/>
            <p:extLst>
              <p:ext uri="{DAA4B4D4-6D71-4841-9C94-3DE7FCFB9230}">
                <p14:media xmlns:p14="http://schemas.microsoft.com/office/powerpoint/2010/main" r:embed="rId2">
                  <p14:trim st="1131"/>
                </p14:media>
              </p:ext>
            </p:extLst>
          </p:nvPr>
        </p:nvPicPr>
        <p:blipFill>
          <a:blip r:embed="rId8"/>
          <a:srcRect t="3500" b="3193"/>
          <a:stretch>
            <a:fillRect/>
          </a:stretch>
        </p:blipFill>
        <p:spPr>
          <a:xfrm>
            <a:off x="15892293" y="2727657"/>
            <a:ext cx="5803925" cy="3046244"/>
          </a:xfrm>
          <a:prstGeom prst="rect">
            <a:avLst/>
          </a:prstGeom>
        </p:spPr>
      </p:pic>
      <p:pic>
        <p:nvPicPr>
          <p:cNvPr id="10" name="Picture 9">
            <a:extLst>
              <a:ext uri="{FF2B5EF4-FFF2-40B4-BE49-F238E27FC236}">
                <a16:creationId xmlns:a16="http://schemas.microsoft.com/office/drawing/2014/main" id="{5E2BC969-8BBC-61D8-1FE3-6DDCB700E823}"/>
              </a:ext>
            </a:extLst>
          </p:cNvPr>
          <p:cNvPicPr>
            <a:picLocks noChangeAspect="1"/>
          </p:cNvPicPr>
          <p:nvPr/>
        </p:nvPicPr>
        <p:blipFill>
          <a:blip r:embed="rId9"/>
          <a:stretch>
            <a:fillRect/>
          </a:stretch>
        </p:blipFill>
        <p:spPr>
          <a:xfrm>
            <a:off x="15999825" y="9361591"/>
            <a:ext cx="5995654" cy="2399429"/>
          </a:xfrm>
          <a:prstGeom prst="rect">
            <a:avLst/>
          </a:prstGeom>
        </p:spPr>
      </p:pic>
      <p:sp>
        <p:nvSpPr>
          <p:cNvPr id="12" name="TextBox 11">
            <a:extLst>
              <a:ext uri="{FF2B5EF4-FFF2-40B4-BE49-F238E27FC236}">
                <a16:creationId xmlns:a16="http://schemas.microsoft.com/office/drawing/2014/main" id="{2202E912-EBAD-DCCA-1F00-79BA5E21BDE3}"/>
              </a:ext>
            </a:extLst>
          </p:cNvPr>
          <p:cNvSpPr txBox="1"/>
          <p:nvPr/>
        </p:nvSpPr>
        <p:spPr>
          <a:xfrm>
            <a:off x="15643622" y="11631212"/>
            <a:ext cx="6385107" cy="1077218"/>
          </a:xfrm>
          <a:prstGeom prst="rect">
            <a:avLst/>
          </a:prstGeom>
          <a:noFill/>
        </p:spPr>
        <p:txBody>
          <a:bodyPr wrap="square">
            <a:spAutoFit/>
          </a:bodyPr>
          <a:lstStyle/>
          <a:p>
            <a:r>
              <a:rPr lang="en-US" sz="1600" b="0" i="0" dirty="0">
                <a:solidFill>
                  <a:schemeClr val="tx1"/>
                </a:solidFill>
                <a:effectLst/>
                <a:latin typeface="+mn-lt"/>
              </a:rPr>
              <a:t>Ye, C., Li, W., Li, Z., </a:t>
            </a:r>
            <a:r>
              <a:rPr lang="en-US" sz="1600" b="0" i="0" dirty="0" err="1">
                <a:solidFill>
                  <a:schemeClr val="tx1"/>
                </a:solidFill>
                <a:effectLst/>
                <a:latin typeface="+mn-lt"/>
              </a:rPr>
              <a:t>Maguluri</a:t>
            </a:r>
            <a:r>
              <a:rPr lang="en-US" sz="1600" b="0" i="0" dirty="0">
                <a:solidFill>
                  <a:schemeClr val="tx1"/>
                </a:solidFill>
                <a:effectLst/>
                <a:latin typeface="+mn-lt"/>
              </a:rPr>
              <a:t>, G., Grimble, J., </a:t>
            </a:r>
            <a:r>
              <a:rPr lang="en-US" sz="1600" b="0" i="0" dirty="0" err="1">
                <a:solidFill>
                  <a:schemeClr val="tx1"/>
                </a:solidFill>
                <a:effectLst/>
                <a:latin typeface="+mn-lt"/>
              </a:rPr>
              <a:t>Bonatt</a:t>
            </a:r>
            <a:r>
              <a:rPr lang="en-US" sz="1600" b="0" i="0" dirty="0">
                <a:solidFill>
                  <a:schemeClr val="tx1"/>
                </a:solidFill>
                <a:effectLst/>
                <a:latin typeface="+mn-lt"/>
              </a:rPr>
              <a:t>, J., Miske, J., </a:t>
            </a:r>
            <a:r>
              <a:rPr lang="en-US" sz="1600" b="0" i="0" dirty="0" err="1">
                <a:solidFill>
                  <a:schemeClr val="tx1"/>
                </a:solidFill>
                <a:effectLst/>
                <a:latin typeface="+mn-lt"/>
              </a:rPr>
              <a:t>Iftimia</a:t>
            </a:r>
            <a:r>
              <a:rPr lang="en-US" sz="1600" b="0" i="0" dirty="0">
                <a:solidFill>
                  <a:schemeClr val="tx1"/>
                </a:solidFill>
                <a:effectLst/>
                <a:latin typeface="+mn-lt"/>
              </a:rPr>
              <a:t>, N., Lin, S., &amp; Grimm, M. (2022). Smart Steering Sleeve (S</a:t>
            </a:r>
            <a:r>
              <a:rPr lang="en-US" sz="1600" b="0" i="0" baseline="30000" dirty="0">
                <a:solidFill>
                  <a:schemeClr val="tx1"/>
                </a:solidFill>
                <a:effectLst/>
                <a:latin typeface="+mn-lt"/>
              </a:rPr>
              <a:t>3</a:t>
            </a:r>
            <a:r>
              <a:rPr lang="en-US" sz="1600" b="0" i="0" dirty="0">
                <a:solidFill>
                  <a:schemeClr val="tx1"/>
                </a:solidFill>
                <a:effectLst/>
                <a:latin typeface="+mn-lt"/>
              </a:rPr>
              <a:t>): A Non-Intrusive and Integrative Sensing Platform for Driver Physiological Monitoring. </a:t>
            </a:r>
            <a:r>
              <a:rPr lang="en-US" sz="1600" b="0" i="1" dirty="0">
                <a:solidFill>
                  <a:schemeClr val="tx1"/>
                </a:solidFill>
                <a:effectLst/>
                <a:latin typeface="+mn-lt"/>
              </a:rPr>
              <a:t>Sensors</a:t>
            </a:r>
            <a:r>
              <a:rPr lang="en-US" sz="1600" b="0" i="0" dirty="0">
                <a:solidFill>
                  <a:schemeClr val="tx1"/>
                </a:solidFill>
                <a:effectLst/>
                <a:latin typeface="+mn-lt"/>
              </a:rPr>
              <a:t>, </a:t>
            </a:r>
            <a:r>
              <a:rPr lang="en-US" sz="1600" b="0" i="1" dirty="0">
                <a:solidFill>
                  <a:schemeClr val="tx1"/>
                </a:solidFill>
                <a:effectLst/>
                <a:latin typeface="+mn-lt"/>
              </a:rPr>
              <a:t>22</a:t>
            </a:r>
            <a:r>
              <a:rPr lang="en-US" sz="1600" b="0" i="0" dirty="0">
                <a:solidFill>
                  <a:schemeClr val="tx1"/>
                </a:solidFill>
                <a:effectLst/>
                <a:latin typeface="+mn-lt"/>
              </a:rPr>
              <a:t>(19), 7296. https://doi.org/10.3390/s22197296</a:t>
            </a:r>
            <a:endParaRPr lang="en-US" sz="1600" dirty="0">
              <a:solidFill>
                <a:schemeClr val="tx1"/>
              </a:solidFill>
              <a:latin typeface="+mn-lt"/>
            </a:endParaRPr>
          </a:p>
        </p:txBody>
      </p:sp>
      <p:sp>
        <p:nvSpPr>
          <p:cNvPr id="13" name="TextBox 12">
            <a:extLst>
              <a:ext uri="{FF2B5EF4-FFF2-40B4-BE49-F238E27FC236}">
                <a16:creationId xmlns:a16="http://schemas.microsoft.com/office/drawing/2014/main" id="{E99DA57F-6AAC-E9ED-67F4-CFAC02FD9F93}"/>
              </a:ext>
            </a:extLst>
          </p:cNvPr>
          <p:cNvSpPr txBox="1"/>
          <p:nvPr/>
        </p:nvSpPr>
        <p:spPr>
          <a:xfrm>
            <a:off x="16294159" y="5386704"/>
            <a:ext cx="5801070" cy="584775"/>
          </a:xfrm>
          <a:prstGeom prst="rect">
            <a:avLst/>
          </a:prstGeom>
          <a:noFill/>
        </p:spPr>
        <p:txBody>
          <a:bodyPr wrap="square">
            <a:spAutoFit/>
          </a:bodyPr>
          <a:lstStyle/>
          <a:p>
            <a:r>
              <a:rPr lang="en-US" sz="1600" dirty="0">
                <a:solidFill>
                  <a:schemeClr val="tx1"/>
                </a:solidFill>
                <a:hlinkClick r:id="rId10">
                  <a:extLst>
                    <a:ext uri="{A12FA001-AC4F-418D-AE19-62706E023703}">
                      <ahyp:hlinkClr xmlns:ahyp="http://schemas.microsoft.com/office/drawing/2018/hyperlinkcolor" val="tx"/>
                    </a:ext>
                  </a:extLst>
                </a:hlinkClick>
              </a:rPr>
              <a:t>I tested if Nootropics really work with </a:t>
            </a:r>
            <a:r>
              <a:rPr lang="en-US" sz="1600" dirty="0" err="1">
                <a:solidFill>
                  <a:schemeClr val="tx1"/>
                </a:solidFill>
                <a:hlinkClick r:id="rId10">
                  <a:extLst>
                    <a:ext uri="{A12FA001-AC4F-418D-AE19-62706E023703}">
                      <ahyp:hlinkClr xmlns:ahyp="http://schemas.microsoft.com/office/drawing/2018/hyperlinkcolor" val="tx"/>
                    </a:ext>
                  </a:extLst>
                </a:hlinkClick>
              </a:rPr>
              <a:t>Neurable</a:t>
            </a:r>
            <a:r>
              <a:rPr lang="en-US" sz="1600" dirty="0">
                <a:solidFill>
                  <a:schemeClr val="tx1"/>
                </a:solidFill>
                <a:hlinkClick r:id="rId10">
                  <a:extLst>
                    <a:ext uri="{A12FA001-AC4F-418D-AE19-62706E023703}">
                      <ahyp:hlinkClr xmlns:ahyp="http://schemas.microsoft.com/office/drawing/2018/hyperlinkcolor" val="tx"/>
                    </a:ext>
                  </a:extLst>
                </a:hlinkClick>
              </a:rPr>
              <a:t> Focus-Tracking AI Headphones data</a:t>
            </a:r>
            <a:endParaRPr lang="en-US" sz="1600" dirty="0">
              <a:solidFill>
                <a:schemeClr val="tx1"/>
              </a:solidFill>
            </a:endParaRPr>
          </a:p>
        </p:txBody>
      </p:sp>
      <p:pic>
        <p:nvPicPr>
          <p:cNvPr id="14" name="Picture 2">
            <a:extLst>
              <a:ext uri="{FF2B5EF4-FFF2-40B4-BE49-F238E27FC236}">
                <a16:creationId xmlns:a16="http://schemas.microsoft.com/office/drawing/2014/main" id="{1A52D277-64B3-090D-C1AE-CACFD57DD1E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867713" y="5492058"/>
            <a:ext cx="506973" cy="355309"/>
          </a:xfrm>
          <a:prstGeom prst="rect">
            <a:avLst/>
          </a:prstGeom>
          <a:noFill/>
          <a:extLst>
            <a:ext uri="{909E8E84-426E-40DD-AFC4-6F175D3DCCD1}">
              <a14:hiddenFill xmlns:a14="http://schemas.microsoft.com/office/drawing/2010/main">
                <a:solidFill>
                  <a:srgbClr val="FFFFFF"/>
                </a:solidFill>
              </a14:hiddenFill>
            </a:ext>
          </a:extLst>
        </p:spPr>
      </p:pic>
      <p:pic>
        <p:nvPicPr>
          <p:cNvPr id="15" name="2025-10-02 17-14-53">
            <a:hlinkClick r:id="" action="ppaction://media"/>
            <a:extLst>
              <a:ext uri="{FF2B5EF4-FFF2-40B4-BE49-F238E27FC236}">
                <a16:creationId xmlns:a16="http://schemas.microsoft.com/office/drawing/2014/main" id="{D3B18EAA-5695-5A97-8D11-3264A0567973}"/>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16258051" y="6138646"/>
            <a:ext cx="5268913" cy="2963763"/>
          </a:xfrm>
          <a:prstGeom prst="rect">
            <a:avLst/>
          </a:prstGeom>
        </p:spPr>
      </p:pic>
      <p:sp>
        <p:nvSpPr>
          <p:cNvPr id="16" name="TextBox 15">
            <a:extLst>
              <a:ext uri="{FF2B5EF4-FFF2-40B4-BE49-F238E27FC236}">
                <a16:creationId xmlns:a16="http://schemas.microsoft.com/office/drawing/2014/main" id="{C59732BB-8602-7BE3-36C8-6D3CBF307D6B}"/>
              </a:ext>
            </a:extLst>
          </p:cNvPr>
          <p:cNvSpPr txBox="1"/>
          <p:nvPr/>
        </p:nvSpPr>
        <p:spPr>
          <a:xfrm>
            <a:off x="16802563" y="8432948"/>
            <a:ext cx="4724401" cy="707886"/>
          </a:xfrm>
          <a:prstGeom prst="rect">
            <a:avLst/>
          </a:prstGeom>
          <a:noFill/>
        </p:spPr>
        <p:txBody>
          <a:bodyPr wrap="square">
            <a:spAutoFit/>
          </a:bodyPr>
          <a:lstStyle/>
          <a:p>
            <a:r>
              <a:rPr lang="en-US" sz="2000" dirty="0">
                <a:solidFill>
                  <a:schemeClr val="bg1"/>
                </a:solidFill>
                <a:hlinkClick r:id="rId7">
                  <a:extLst>
                    <a:ext uri="{A12FA001-AC4F-418D-AE19-62706E023703}">
                      <ahyp:hlinkClr xmlns:ahyp="http://schemas.microsoft.com/office/drawing/2018/hyperlinkcolor" val="tx"/>
                    </a:ext>
                  </a:extLst>
                </a:hlinkClick>
              </a:rPr>
              <a:t>Head, eye-tracking, and emotion tracking in real time</a:t>
            </a:r>
            <a:endParaRPr lang="en-US" sz="2000" dirty="0">
              <a:solidFill>
                <a:schemeClr val="bg1"/>
              </a:solidFill>
            </a:endParaRPr>
          </a:p>
        </p:txBody>
      </p:sp>
      <p:pic>
        <p:nvPicPr>
          <p:cNvPr id="17" name="Picture 2">
            <a:extLst>
              <a:ext uri="{FF2B5EF4-FFF2-40B4-BE49-F238E27FC236}">
                <a16:creationId xmlns:a16="http://schemas.microsoft.com/office/drawing/2014/main" id="{B963BC9C-9E65-2198-D1B4-2973C90A27C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293208" y="8474734"/>
            <a:ext cx="506973" cy="355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14095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45" fill="hold"/>
                                        <p:tgtEl>
                                          <p:spTgt spid="9"/>
                                        </p:tgtEl>
                                      </p:cBhvr>
                                    </p:cmd>
                                  </p:childTnLst>
                                </p:cTn>
                              </p:par>
                              <p:par>
                                <p:cTn id="7" presetID="1" presetClass="mediacall" presetSubtype="0" fill="hold" nodeType="withEffect">
                                  <p:stCondLst>
                                    <p:cond delay="0"/>
                                  </p:stCondLst>
                                  <p:childTnLst>
                                    <p:cmd type="call" cmd="playFrom(0.0)">
                                      <p:cBhvr>
                                        <p:cTn id="8" dur="3154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9"/>
                                        </p:tgtEl>
                                      </p:cBhvr>
                                    </p:cmd>
                                  </p:childTnLst>
                                </p:cTn>
                              </p:par>
                            </p:childTnLst>
                          </p:cTn>
                        </p:par>
                      </p:childTnLst>
                    </p:cTn>
                  </p:par>
                </p:childTnLst>
              </p:cTn>
              <p:nextCondLst>
                <p:cond evt="onClick" delay="0">
                  <p:tgtEl>
                    <p:spTgt spid="9"/>
                  </p:tgtEl>
                </p:cond>
              </p:nextCondLst>
            </p:seq>
            <p:video>
              <p:cMediaNode vol="80000">
                <p:cTn id="14" fill="remove" display="0">
                  <p:stCondLst>
                    <p:cond delay="indefinite"/>
                  </p:stCondLst>
                </p:cTn>
                <p:tgtEl>
                  <p:spTgt spid="9"/>
                </p:tgtEl>
              </p:cMediaNode>
            </p:video>
            <p:seq concurrent="1" nextAc="seek">
              <p:cTn id="15" restart="whenNotActive" fill="hold" evtFilter="cancelBubble" nodeType="interactiveSeq">
                <p:stCondLst>
                  <p:cond evt="onClick" delay="0">
                    <p:tgtEl>
                      <p:spTgt spid="15"/>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15"/>
                                        </p:tgtEl>
                                      </p:cBhvr>
                                    </p:cmd>
                                  </p:childTnLst>
                                </p:cTn>
                              </p:par>
                            </p:childTnLst>
                          </p:cTn>
                        </p:par>
                      </p:childTnLst>
                    </p:cTn>
                  </p:par>
                </p:childTnLst>
              </p:cTn>
              <p:nextCondLst>
                <p:cond evt="onClick" delay="0">
                  <p:tgtEl>
                    <p:spTgt spid="15"/>
                  </p:tgtEl>
                </p:cond>
              </p:nextCondLst>
            </p:seq>
            <p:video>
              <p:cMediaNode vol="80000">
                <p:cTn id="20" repeatCount="indefinite" fill="remove" display="0">
                  <p:stCondLst>
                    <p:cond delay="indefinite"/>
                  </p:stCondLst>
                </p:cTn>
                <p:tgtEl>
                  <p:spTgt spid="1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0290C-5C42-98EE-D76B-F18FB5A0EB31}"/>
              </a:ext>
            </a:extLst>
          </p:cNvPr>
          <p:cNvSpPr>
            <a:spLocks noGrp="1"/>
          </p:cNvSpPr>
          <p:nvPr>
            <p:ph type="body" sz="quarter" idx="10"/>
          </p:nvPr>
        </p:nvSpPr>
        <p:spPr>
          <a:xfrm>
            <a:off x="433755" y="1519092"/>
            <a:ext cx="22874479" cy="1905426"/>
          </a:xfrm>
        </p:spPr>
        <p:txBody>
          <a:bodyPr/>
          <a:lstStyle/>
          <a:p>
            <a:endParaRPr lang="en-US" dirty="0"/>
          </a:p>
          <a:p>
            <a:r>
              <a:rPr lang="en-US" dirty="0"/>
              <a:t>No single sensor provides a perfect picture. Multi-modal fusion of physiological and behavioral data adds context for UI adaptation.    </a:t>
            </a:r>
          </a:p>
        </p:txBody>
      </p:sp>
      <p:sp>
        <p:nvSpPr>
          <p:cNvPr id="3" name="Text Placeholder 2">
            <a:extLst>
              <a:ext uri="{FF2B5EF4-FFF2-40B4-BE49-F238E27FC236}">
                <a16:creationId xmlns:a16="http://schemas.microsoft.com/office/drawing/2014/main" id="{CC5A934E-B475-DC06-F0A1-04851A509793}"/>
              </a:ext>
            </a:extLst>
          </p:cNvPr>
          <p:cNvSpPr>
            <a:spLocks noGrp="1"/>
          </p:cNvSpPr>
          <p:nvPr>
            <p:ph type="body" sz="quarter" idx="11"/>
          </p:nvPr>
        </p:nvSpPr>
        <p:spPr/>
        <p:txBody>
          <a:bodyPr/>
          <a:lstStyle/>
          <a:p>
            <a:r>
              <a:rPr lang="en-US" dirty="0"/>
              <a:t>Conceptual Crew Station Design</a:t>
            </a:r>
          </a:p>
        </p:txBody>
      </p:sp>
      <p:pic>
        <p:nvPicPr>
          <p:cNvPr id="8" name="Picture 7">
            <a:extLst>
              <a:ext uri="{FF2B5EF4-FFF2-40B4-BE49-F238E27FC236}">
                <a16:creationId xmlns:a16="http://schemas.microsoft.com/office/drawing/2014/main" id="{B26666D6-06AC-D94B-96B6-3CF1657039CD}"/>
              </a:ext>
            </a:extLst>
          </p:cNvPr>
          <p:cNvPicPr>
            <a:picLocks noChangeAspect="1"/>
          </p:cNvPicPr>
          <p:nvPr/>
        </p:nvPicPr>
        <p:blipFill>
          <a:blip r:embed="rId3"/>
          <a:stretch>
            <a:fillRect/>
          </a:stretch>
        </p:blipFill>
        <p:spPr>
          <a:xfrm>
            <a:off x="1896779" y="5205053"/>
            <a:ext cx="9402487" cy="5134692"/>
          </a:xfrm>
          <a:prstGeom prst="rect">
            <a:avLst/>
          </a:prstGeom>
        </p:spPr>
      </p:pic>
      <p:graphicFrame>
        <p:nvGraphicFramePr>
          <p:cNvPr id="9" name="Table 8">
            <a:extLst>
              <a:ext uri="{FF2B5EF4-FFF2-40B4-BE49-F238E27FC236}">
                <a16:creationId xmlns:a16="http://schemas.microsoft.com/office/drawing/2014/main" id="{6F53977B-1BEB-A52D-8B35-F939E4A143A4}"/>
              </a:ext>
            </a:extLst>
          </p:cNvPr>
          <p:cNvGraphicFramePr>
            <a:graphicFrameLocks noGrp="1"/>
          </p:cNvGraphicFramePr>
          <p:nvPr>
            <p:extLst>
              <p:ext uri="{D42A27DB-BD31-4B8C-83A1-F6EECF244321}">
                <p14:modId xmlns:p14="http://schemas.microsoft.com/office/powerpoint/2010/main" val="2918208581"/>
              </p:ext>
            </p:extLst>
          </p:nvPr>
        </p:nvGraphicFramePr>
        <p:xfrm>
          <a:off x="12192000" y="4338918"/>
          <a:ext cx="10837334" cy="7765938"/>
        </p:xfrm>
        <a:graphic>
          <a:graphicData uri="http://schemas.openxmlformats.org/drawingml/2006/table">
            <a:tbl>
              <a:tblPr firstRow="1" bandRow="1">
                <a:tableStyleId>{5940675A-B579-460E-94D1-54222C63F5DA}</a:tableStyleId>
              </a:tblPr>
              <a:tblGrid>
                <a:gridCol w="5418667">
                  <a:extLst>
                    <a:ext uri="{9D8B030D-6E8A-4147-A177-3AD203B41FA5}">
                      <a16:colId xmlns:a16="http://schemas.microsoft.com/office/drawing/2014/main" val="2695821917"/>
                    </a:ext>
                  </a:extLst>
                </a:gridCol>
                <a:gridCol w="5418667">
                  <a:extLst>
                    <a:ext uri="{9D8B030D-6E8A-4147-A177-3AD203B41FA5}">
                      <a16:colId xmlns:a16="http://schemas.microsoft.com/office/drawing/2014/main" val="2372436829"/>
                    </a:ext>
                  </a:extLst>
                </a:gridCol>
              </a:tblGrid>
              <a:tr h="539895">
                <a:tc>
                  <a:txBody>
                    <a:bodyPr/>
                    <a:lstStyle/>
                    <a:p>
                      <a:pPr algn="ctr"/>
                      <a:r>
                        <a:rPr lang="en-US" sz="4000" b="1" dirty="0"/>
                        <a:t>Sensor Placement</a:t>
                      </a:r>
                    </a:p>
                  </a:txBody>
                  <a:tcPr>
                    <a:solidFill>
                      <a:schemeClr val="accent6">
                        <a:lumMod val="20000"/>
                        <a:lumOff val="80000"/>
                      </a:schemeClr>
                    </a:solidFill>
                  </a:tcPr>
                </a:tc>
                <a:tc>
                  <a:txBody>
                    <a:bodyPr/>
                    <a:lstStyle/>
                    <a:p>
                      <a:pPr algn="ctr"/>
                      <a:r>
                        <a:rPr lang="en-US" sz="4000" b="1" dirty="0"/>
                        <a:t>Sensors</a:t>
                      </a:r>
                    </a:p>
                  </a:txBody>
                  <a:tcPr>
                    <a:solidFill>
                      <a:schemeClr val="accent6">
                        <a:lumMod val="20000"/>
                        <a:lumOff val="80000"/>
                      </a:schemeClr>
                    </a:solidFill>
                  </a:tcPr>
                </a:tc>
                <a:extLst>
                  <a:ext uri="{0D108BD9-81ED-4DB2-BD59-A6C34878D82A}">
                    <a16:rowId xmlns:a16="http://schemas.microsoft.com/office/drawing/2014/main" val="3215036533"/>
                  </a:ext>
                </a:extLst>
              </a:tr>
              <a:tr h="2354966">
                <a:tc>
                  <a:txBody>
                    <a:bodyPr/>
                    <a:lstStyle/>
                    <a:p>
                      <a:pPr algn="l"/>
                      <a:r>
                        <a:rPr lang="en-US" sz="3600" b="1" dirty="0"/>
                        <a:t>Display Panel</a:t>
                      </a:r>
                    </a:p>
                  </a:txBody>
                  <a:tcPr/>
                </a:tc>
                <a:tc>
                  <a:txBody>
                    <a:bodyPr/>
                    <a:lstStyle/>
                    <a:p>
                      <a:pPr algn="l"/>
                      <a:r>
                        <a:rPr lang="en-US" sz="2800" dirty="0"/>
                        <a:t>Near infrared cameras (</a:t>
                      </a:r>
                      <a:r>
                        <a:rPr lang="en-US" sz="2800" dirty="0" err="1"/>
                        <a:t>rPPG</a:t>
                      </a:r>
                      <a:r>
                        <a:rPr lang="en-US" sz="2800" dirty="0"/>
                        <a:t>, FACS), Thermal Cameras (Thermography), Eye Tracker</a:t>
                      </a:r>
                    </a:p>
                  </a:txBody>
                  <a:tcPr/>
                </a:tc>
                <a:extLst>
                  <a:ext uri="{0D108BD9-81ED-4DB2-BD59-A6C34878D82A}">
                    <a16:rowId xmlns:a16="http://schemas.microsoft.com/office/drawing/2014/main" val="1802144228"/>
                  </a:ext>
                </a:extLst>
              </a:tr>
              <a:tr h="2354966">
                <a:tc>
                  <a:txBody>
                    <a:bodyPr/>
                    <a:lstStyle/>
                    <a:p>
                      <a:pPr algn="l"/>
                      <a:r>
                        <a:rPr lang="en-US" sz="3600" b="1" dirty="0"/>
                        <a:t>Communications Headset</a:t>
                      </a:r>
                    </a:p>
                  </a:txBody>
                  <a:tcPr/>
                </a:tc>
                <a:tc>
                  <a:txBody>
                    <a:bodyPr/>
                    <a:lstStyle/>
                    <a:p>
                      <a:pPr algn="l"/>
                      <a:r>
                        <a:rPr lang="en-US" sz="2800" dirty="0"/>
                        <a:t>Embedded Dry-Electrode EEG sensors</a:t>
                      </a:r>
                    </a:p>
                  </a:txBody>
                  <a:tcPr/>
                </a:tc>
                <a:extLst>
                  <a:ext uri="{0D108BD9-81ED-4DB2-BD59-A6C34878D82A}">
                    <a16:rowId xmlns:a16="http://schemas.microsoft.com/office/drawing/2014/main" val="2602495605"/>
                  </a:ext>
                </a:extLst>
              </a:tr>
              <a:tr h="2354966">
                <a:tc>
                  <a:txBody>
                    <a:bodyPr/>
                    <a:lstStyle/>
                    <a:p>
                      <a:pPr algn="l"/>
                      <a:r>
                        <a:rPr lang="en-US" sz="3600" b="1" dirty="0"/>
                        <a:t>Joystick / Yoke / Glove</a:t>
                      </a:r>
                    </a:p>
                  </a:txBody>
                  <a:tcPr/>
                </a:tc>
                <a:tc>
                  <a:txBody>
                    <a:bodyPr/>
                    <a:lstStyle/>
                    <a:p>
                      <a:pPr algn="l"/>
                      <a:r>
                        <a:rPr lang="en-US" sz="2800" dirty="0"/>
                        <a:t>Elastic EDA sensors integrated into controller or glove.</a:t>
                      </a:r>
                    </a:p>
                  </a:txBody>
                  <a:tcPr/>
                </a:tc>
                <a:extLst>
                  <a:ext uri="{0D108BD9-81ED-4DB2-BD59-A6C34878D82A}">
                    <a16:rowId xmlns:a16="http://schemas.microsoft.com/office/drawing/2014/main" val="1692581736"/>
                  </a:ext>
                </a:extLst>
              </a:tr>
            </a:tbl>
          </a:graphicData>
        </a:graphic>
      </p:graphicFrame>
    </p:spTree>
    <p:extLst>
      <p:ext uri="{BB962C8B-B14F-4D97-AF65-F5344CB8AC3E}">
        <p14:creationId xmlns:p14="http://schemas.microsoft.com/office/powerpoint/2010/main" val="297548936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5CFD02-2578-16DC-612B-262A0465F1A6}"/>
              </a:ext>
            </a:extLst>
          </p:cNvPr>
          <p:cNvSpPr>
            <a:spLocks noGrp="1"/>
          </p:cNvSpPr>
          <p:nvPr>
            <p:ph type="body" sz="quarter" idx="10"/>
          </p:nvPr>
        </p:nvSpPr>
        <p:spPr/>
        <p:txBody>
          <a:bodyPr/>
          <a:lstStyle/>
          <a:p>
            <a:endParaRPr lang="en-US" sz="4400" b="1" dirty="0"/>
          </a:p>
          <a:p>
            <a:r>
              <a:rPr lang="en-US" sz="4400" b="1" dirty="0"/>
              <a:t>Validation Studies  </a:t>
            </a:r>
          </a:p>
          <a:p>
            <a:r>
              <a:rPr lang="en-US" sz="4400" dirty="0"/>
              <a:t>Transitioning testing from laboratory environments to operationally relevant scenarios (e.g., convoy operations, target engagement).</a:t>
            </a:r>
          </a:p>
          <a:p>
            <a:endParaRPr lang="en-US" sz="4400" dirty="0"/>
          </a:p>
          <a:p>
            <a:r>
              <a:rPr lang="en-US" sz="4400" b="1" dirty="0"/>
              <a:t>Sensor Fusion Algorithms</a:t>
            </a:r>
          </a:p>
          <a:p>
            <a:r>
              <a:rPr lang="en-US" sz="4400" dirty="0"/>
              <a:t>Develop robust algorithms to process multimodal data into reliable, real-time cognitive state estimations.</a:t>
            </a:r>
          </a:p>
          <a:p>
            <a:endParaRPr lang="en-US" sz="4400" b="1" dirty="0"/>
          </a:p>
          <a:p>
            <a:r>
              <a:rPr lang="en-US" sz="4400" b="1" dirty="0"/>
              <a:t>Adaptive System Integration</a:t>
            </a:r>
          </a:p>
          <a:p>
            <a:r>
              <a:rPr lang="en-US" sz="4400" dirty="0"/>
              <a:t>Connect outputs with vehicle C2 &amp; autonomy stacks to enable dynamic workload sharing and intelligent alerting.</a:t>
            </a:r>
          </a:p>
          <a:p>
            <a:endParaRPr lang="en-US" sz="4400" dirty="0"/>
          </a:p>
          <a:p>
            <a:r>
              <a:rPr lang="en-US" sz="4400" b="1" dirty="0"/>
              <a:t>Field Prototypes</a:t>
            </a:r>
          </a:p>
          <a:p>
            <a:r>
              <a:rPr lang="en-US" sz="4400" dirty="0"/>
              <a:t>Accelerate by engineering ruggedized prototypes for hands-on Soldier evaluation.</a:t>
            </a:r>
          </a:p>
        </p:txBody>
      </p:sp>
      <p:sp>
        <p:nvSpPr>
          <p:cNvPr id="3" name="Text Placeholder 2">
            <a:extLst>
              <a:ext uri="{FF2B5EF4-FFF2-40B4-BE49-F238E27FC236}">
                <a16:creationId xmlns:a16="http://schemas.microsoft.com/office/drawing/2014/main" id="{8891F0C9-C460-7BBE-D993-C12B1DE06B92}"/>
              </a:ext>
            </a:extLst>
          </p:cNvPr>
          <p:cNvSpPr>
            <a:spLocks noGrp="1"/>
          </p:cNvSpPr>
          <p:nvPr>
            <p:ph type="body" sz="quarter" idx="11"/>
          </p:nvPr>
        </p:nvSpPr>
        <p:spPr/>
        <p:txBody>
          <a:bodyPr/>
          <a:lstStyle/>
          <a:p>
            <a:r>
              <a:rPr lang="en-US" dirty="0"/>
              <a:t>Future Work and Research</a:t>
            </a:r>
          </a:p>
        </p:txBody>
      </p:sp>
    </p:spTree>
    <p:extLst>
      <p:ext uri="{BB962C8B-B14F-4D97-AF65-F5344CB8AC3E}">
        <p14:creationId xmlns:p14="http://schemas.microsoft.com/office/powerpoint/2010/main" val="320512015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2D4768-C0B3-C5FB-1826-1A42CB5437FA}"/>
              </a:ext>
            </a:extLst>
          </p:cNvPr>
          <p:cNvSpPr>
            <a:spLocks noGrp="1"/>
          </p:cNvSpPr>
          <p:nvPr>
            <p:ph type="body" sz="quarter" idx="10"/>
          </p:nvPr>
        </p:nvSpPr>
        <p:spPr/>
        <p:txBody>
          <a:bodyPr/>
          <a:lstStyle/>
          <a:p>
            <a:endParaRPr lang="en-US" dirty="0"/>
          </a:p>
          <a:p>
            <a:pPr marL="685800" indent="-685800">
              <a:buFont typeface="Arial" panose="020B0604020202020204" pitchFamily="34" charset="0"/>
              <a:buChar char="•"/>
            </a:pPr>
            <a:r>
              <a:rPr lang="en-US" dirty="0"/>
              <a:t>Automation changes the nature of tasks, affecting operator workload.</a:t>
            </a:r>
          </a:p>
          <a:p>
            <a:pPr marL="685800" indent="-685800">
              <a:buFont typeface="Arial" panose="020B0604020202020204" pitchFamily="34" charset="0"/>
              <a:buChar char="•"/>
            </a:pPr>
            <a:endParaRPr lang="en-US" dirty="0"/>
          </a:p>
          <a:p>
            <a:pPr marL="685800" indent="-685800">
              <a:buFont typeface="Arial" panose="020B0604020202020204" pitchFamily="34" charset="0"/>
              <a:buChar char="•"/>
            </a:pPr>
            <a:r>
              <a:rPr lang="en-US" dirty="0"/>
              <a:t>Augmented Cognitions offers an approach to manage new demands by supporting an adaptive human-machine team.</a:t>
            </a:r>
          </a:p>
          <a:p>
            <a:pPr marL="685800" indent="-685800">
              <a:buFont typeface="Arial" panose="020B0604020202020204" pitchFamily="34" charset="0"/>
              <a:buChar char="•"/>
            </a:pPr>
            <a:endParaRPr lang="en-US" dirty="0"/>
          </a:p>
          <a:p>
            <a:pPr marL="685800" indent="-685800">
              <a:buFont typeface="Arial" panose="020B0604020202020204" pitchFamily="34" charset="0"/>
              <a:buChar char="•"/>
            </a:pPr>
            <a:r>
              <a:rPr lang="en-US" dirty="0"/>
              <a:t>A suite of passive, nonintrusive sensors and methods are being explored to enable real-time state assessment without encumbering the Warfighter.</a:t>
            </a:r>
          </a:p>
          <a:p>
            <a:pPr marL="685800" indent="-685800">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01390D78-4D2F-3C02-3957-0CE4171FB656}"/>
              </a:ext>
            </a:extLst>
          </p:cNvPr>
          <p:cNvSpPr>
            <a:spLocks noGrp="1"/>
          </p:cNvSpPr>
          <p:nvPr>
            <p:ph type="body" sz="quarter" idx="11"/>
          </p:nvPr>
        </p:nvSpPr>
        <p:spPr/>
        <p:txBody>
          <a:bodyPr/>
          <a:lstStyle/>
          <a:p>
            <a:r>
              <a:rPr lang="en-US" dirty="0"/>
              <a:t>Conclusion</a:t>
            </a:r>
          </a:p>
        </p:txBody>
      </p:sp>
    </p:spTree>
    <p:extLst>
      <p:ext uri="{BB962C8B-B14F-4D97-AF65-F5344CB8AC3E}">
        <p14:creationId xmlns:p14="http://schemas.microsoft.com/office/powerpoint/2010/main" val="2607374972"/>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FB27443-F8A3-47A4-9283-98ECBA4CE2A8}"/>
</file>

<file path=customXml/itemProps2.xml><?xml version="1.0" encoding="utf-8"?>
<ds:datastoreItem xmlns:ds="http://schemas.openxmlformats.org/officeDocument/2006/customXml" ds:itemID="{5FA7C8A3-96E4-431C-A8D4-4B6C79AB26B7}">
  <ds:schemaRefs>
    <ds:schemaRef ds:uri="http://schemas.microsoft.com/sharepoint/v3/contenttype/forms"/>
  </ds:schemaRefs>
</ds:datastoreItem>
</file>

<file path=customXml/itemProps3.xml><?xml version="1.0" encoding="utf-8"?>
<ds:datastoreItem xmlns:ds="http://schemas.openxmlformats.org/officeDocument/2006/customXml" ds:itemID="{7DDD205D-E17A-4A49-BE2B-ED8D0C6F53BD}">
  <ds:schemaRefs>
    <ds:schemaRef ds:uri="http://schemas.openxmlformats.org/package/2006/metadata/core-properties"/>
    <ds:schemaRef ds:uri="http://purl.org/dc/terms/"/>
    <ds:schemaRef ds:uri="http://www.w3.org/XML/1998/namespace"/>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1960</TotalTime>
  <Words>2694</Words>
  <Application>Microsoft Office PowerPoint</Application>
  <PresentationFormat>Custom</PresentationFormat>
  <Paragraphs>177</Paragraphs>
  <Slides>10</Slides>
  <Notes>9</Notes>
  <HiddenSlides>0</HiddenSlides>
  <MMClips>4</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Riegner, Kayla Lynn CIV USARMY DEVCOM GVSC (USA)</cp:lastModifiedBy>
  <cp:revision>338</cp:revision>
  <dcterms:modified xsi:type="dcterms:W3CDTF">2026-08-11T17:07:09Z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